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3" r:id="rId4"/>
    <p:sldId id="271" r:id="rId5"/>
    <p:sldId id="257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75" r:id="rId16"/>
    <p:sldId id="266" r:id="rId17"/>
    <p:sldId id="267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9"/>
    <p:restoredTop sz="94615"/>
  </p:normalViewPr>
  <p:slideViewPr>
    <p:cSldViewPr snapToGrid="0" snapToObjects="1">
      <p:cViewPr varScale="1">
        <p:scale>
          <a:sx n="95" d="100"/>
          <a:sy n="95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0.0448376"/>
          <c:y val="0.281113"/>
          <c:w val="0.950162"/>
          <c:h val="0.57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solidFill>
                <a:srgbClr val="949DA7"/>
              </a:solidFill>
              <a:prstDash val="solid"/>
              <a:miter lim="400000"/>
            </a:ln>
            <a:effectLst/>
          </c:spPr>
          <c:invertIfNegative val="0"/>
          <c:cat>
            <c:strRef>
              <c:f>Sheet1!$B$1:$N$1</c:f>
              <c:strCache>
                <c:ptCount val="13"/>
                <c:pt idx="0">
                  <c:v>Untitled 3</c:v>
                </c:pt>
                <c:pt idx="1">
                  <c:v>Untitled 4</c:v>
                </c:pt>
                <c:pt idx="2">
                  <c:v>Untitled 5</c:v>
                </c:pt>
                <c:pt idx="3">
                  <c:v>Untitled 6</c:v>
                </c:pt>
                <c:pt idx="4">
                  <c:v>Untitled 7</c:v>
                </c:pt>
                <c:pt idx="5">
                  <c:v>Untitled 8</c:v>
                </c:pt>
                <c:pt idx="6">
                  <c:v>Untitled 9</c:v>
                </c:pt>
                <c:pt idx="7">
                  <c:v>Untitled 10</c:v>
                </c:pt>
                <c:pt idx="8">
                  <c:v>Untitled 11</c:v>
                </c:pt>
                <c:pt idx="9">
                  <c:v>Untitled 12</c:v>
                </c:pt>
                <c:pt idx="10">
                  <c:v>Untitled 13</c:v>
                </c:pt>
                <c:pt idx="11">
                  <c:v>Untitled 14</c:v>
                </c:pt>
                <c:pt idx="12">
                  <c:v>Untitled 15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1500.0</c:v>
                </c:pt>
                <c:pt idx="1">
                  <c:v>1200.0</c:v>
                </c:pt>
                <c:pt idx="2">
                  <c:v>1000.0</c:v>
                </c:pt>
                <c:pt idx="3">
                  <c:v>700.0</c:v>
                </c:pt>
                <c:pt idx="4">
                  <c:v>500.0</c:v>
                </c:pt>
                <c:pt idx="5">
                  <c:v>400.0</c:v>
                </c:pt>
                <c:pt idx="6">
                  <c:v>300.0</c:v>
                </c:pt>
                <c:pt idx="7">
                  <c:v>150.0</c:v>
                </c:pt>
                <c:pt idx="8">
                  <c:v>90.0</c:v>
                </c:pt>
                <c:pt idx="9">
                  <c:v>50.0</c:v>
                </c:pt>
                <c:pt idx="10">
                  <c:v>20.0</c:v>
                </c:pt>
                <c:pt idx="11">
                  <c:v>70.0</c:v>
                </c:pt>
                <c:pt idx="12">
                  <c:v>110.0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2087674880"/>
        <c:axId val="-2087671600"/>
      </c:barChart>
      <c:catAx>
        <c:axId val="-208767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6000" b="0" i="0" u="none" strike="noStrike">
                <a:solidFill>
                  <a:srgbClr val="000000"/>
                </a:solidFill>
                <a:latin typeface="Gill Sans"/>
              </a:defRPr>
            </a:pPr>
            <a:endParaRPr lang="en-US"/>
          </a:p>
        </c:txPr>
        <c:crossAx val="-2087671600"/>
        <c:crosses val="autoZero"/>
        <c:auto val="1"/>
        <c:lblAlgn val="ctr"/>
        <c:lblOffset val="100"/>
        <c:noMultiLvlLbl val="1"/>
      </c:catAx>
      <c:valAx>
        <c:axId val="-2087671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 sz="6000" b="0" i="0" u="none" strike="noStrike">
                <a:solidFill>
                  <a:srgbClr val="000000"/>
                </a:solidFill>
                <a:latin typeface="Gill Sans"/>
              </a:defRPr>
            </a:pPr>
            <a:endParaRPr lang="en-US"/>
          </a:p>
        </c:txPr>
        <c:crossAx val="-2087674880"/>
        <c:crosses val="autoZero"/>
        <c:crossBetween val="between"/>
        <c:majorUnit val="400.0"/>
        <c:minorUnit val="200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A394D-9F54-EC4A-96BD-F3CF96E29E0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4D6463C-F67D-1443-8E2D-54A7DE24DE7F}">
      <dgm:prSet phldrT="[テキスト]"/>
      <dgm:spPr>
        <a:solidFill>
          <a:schemeClr val="accent5"/>
        </a:solidFill>
      </dgm:spPr>
      <dgm:t>
        <a:bodyPr/>
        <a:lstStyle/>
        <a:p>
          <a:r>
            <a:rPr kumimoji="1" lang="en-US" altLang="ja-JP" u="sng" dirty="0" smtClean="0"/>
            <a:t>Super </a:t>
          </a:r>
          <a:r>
            <a:rPr kumimoji="1" lang="en-US" altLang="ja-JP" u="sng" dirty="0" err="1" smtClean="0"/>
            <a:t>Remediators</a:t>
          </a:r>
          <a:endParaRPr kumimoji="1" lang="en-US" altLang="ja-JP" u="sng" dirty="0" smtClean="0"/>
        </a:p>
        <a:p>
          <a:r>
            <a:rPr kumimoji="1" lang="en-US" altLang="ja-JP" dirty="0" smtClean="0"/>
            <a:t>e.g. </a:t>
          </a:r>
          <a:r>
            <a:rPr kumimoji="1" lang="en-US" altLang="ja-JP" dirty="0" err="1" smtClean="0"/>
            <a:t>ShadowServer</a:t>
          </a:r>
          <a:r>
            <a:rPr kumimoji="1" lang="en-US" altLang="ja-JP" dirty="0" smtClean="0"/>
            <a:t>, Team </a:t>
          </a:r>
          <a:r>
            <a:rPr kumimoji="1" lang="en-US" altLang="ja-JP" dirty="0" err="1" smtClean="0"/>
            <a:t>Cymru</a:t>
          </a:r>
          <a:r>
            <a:rPr kumimoji="1" lang="en-US" altLang="ja-JP" dirty="0" smtClean="0"/>
            <a:t>, </a:t>
          </a:r>
          <a:r>
            <a:rPr kumimoji="1" lang="en-US" altLang="ja-JP" dirty="0" err="1" smtClean="0"/>
            <a:t>Spamhaus</a:t>
          </a:r>
          <a:r>
            <a:rPr kumimoji="1" lang="en-US" altLang="ja-JP" dirty="0" smtClean="0"/>
            <a:t>, … others</a:t>
          </a:r>
        </a:p>
      </dgm:t>
    </dgm:pt>
    <dgm:pt modelId="{EA1D46E3-A9CA-B24E-BCAE-67BADA8B1366}" type="parTrans" cxnId="{75D80A1D-C0C0-8D4E-927E-09E6FCFB2381}">
      <dgm:prSet/>
      <dgm:spPr/>
      <dgm:t>
        <a:bodyPr/>
        <a:lstStyle/>
        <a:p>
          <a:endParaRPr kumimoji="1" lang="ja-JP" altLang="en-US"/>
        </a:p>
      </dgm:t>
    </dgm:pt>
    <dgm:pt modelId="{0A62FA15-3050-D843-8B06-9A16B4D2DEE1}" type="sibTrans" cxnId="{75D80A1D-C0C0-8D4E-927E-09E6FCFB2381}">
      <dgm:prSet/>
      <dgm:spPr/>
      <dgm:t>
        <a:bodyPr/>
        <a:lstStyle/>
        <a:p>
          <a:endParaRPr kumimoji="1" lang="ja-JP" altLang="en-US"/>
        </a:p>
      </dgm:t>
    </dgm:pt>
    <dgm:pt modelId="{A6E81F6D-C435-FD45-A552-31073CA3B2C9}">
      <dgm:prSet phldrT="[テキスト]"/>
      <dgm:spPr>
        <a:solidFill>
          <a:schemeClr val="accent5"/>
        </a:solidFill>
      </dgm:spPr>
      <dgm:t>
        <a:bodyPr/>
        <a:lstStyle/>
        <a:p>
          <a:r>
            <a:rPr kumimoji="1" lang="en-US" altLang="ja-JP" u="sng" dirty="0" smtClean="0"/>
            <a:t>Data Exchanges</a:t>
          </a:r>
        </a:p>
        <a:p>
          <a:r>
            <a:rPr kumimoji="1" lang="en-US" altLang="ja-JP" dirty="0" smtClean="0"/>
            <a:t>e.g. APWG, REN-ISAC, Security Information Exchange.. others </a:t>
          </a:r>
        </a:p>
      </dgm:t>
    </dgm:pt>
    <dgm:pt modelId="{F9D64D75-F120-4044-97B1-B3E6C656F42E}" type="parTrans" cxnId="{67B161B8-6099-A84D-94B3-E9F1090C4EF9}">
      <dgm:prSet/>
      <dgm:spPr/>
      <dgm:t>
        <a:bodyPr/>
        <a:lstStyle/>
        <a:p>
          <a:endParaRPr kumimoji="1" lang="ja-JP" altLang="en-US"/>
        </a:p>
      </dgm:t>
    </dgm:pt>
    <dgm:pt modelId="{D2268CFE-06C2-F042-A76B-B87299E007F7}" type="sibTrans" cxnId="{67B161B8-6099-A84D-94B3-E9F1090C4EF9}">
      <dgm:prSet/>
      <dgm:spPr/>
      <dgm:t>
        <a:bodyPr/>
        <a:lstStyle/>
        <a:p>
          <a:endParaRPr kumimoji="1" lang="ja-JP" altLang="en-US"/>
        </a:p>
      </dgm:t>
    </dgm:pt>
    <dgm:pt modelId="{51351C3F-8B52-004D-98EB-F915576F0314}">
      <dgm:prSet phldrT="[テキスト]"/>
      <dgm:spPr>
        <a:solidFill>
          <a:schemeClr val="accent5"/>
        </a:solidFill>
      </dgm:spPr>
      <dgm:t>
        <a:bodyPr/>
        <a:lstStyle/>
        <a:p>
          <a:r>
            <a:rPr kumimoji="1" lang="en-US" altLang="ja-JP" u="sng" dirty="0" smtClean="0"/>
            <a:t>CSIRTs</a:t>
          </a:r>
        </a:p>
        <a:p>
          <a:r>
            <a:rPr kumimoji="1" lang="en-US" altLang="ja-JP" dirty="0" smtClean="0"/>
            <a:t>e.g. National level CSIRTs, Corporate level CSIRTs.. others</a:t>
          </a:r>
        </a:p>
      </dgm:t>
    </dgm:pt>
    <dgm:pt modelId="{E0A6B512-BB37-A641-80B4-24718C0BCB2C}" type="parTrans" cxnId="{C2ADC873-417A-2A4C-9289-5358CCD6E8AB}">
      <dgm:prSet/>
      <dgm:spPr/>
      <dgm:t>
        <a:bodyPr/>
        <a:lstStyle/>
        <a:p>
          <a:endParaRPr kumimoji="1" lang="ja-JP" altLang="en-US"/>
        </a:p>
      </dgm:t>
    </dgm:pt>
    <dgm:pt modelId="{1676AED7-F517-8046-AD84-1EB9804B3D26}" type="sibTrans" cxnId="{C2ADC873-417A-2A4C-9289-5358CCD6E8AB}">
      <dgm:prSet/>
      <dgm:spPr/>
      <dgm:t>
        <a:bodyPr/>
        <a:lstStyle/>
        <a:p>
          <a:endParaRPr kumimoji="1" lang="ja-JP" altLang="en-US"/>
        </a:p>
      </dgm:t>
    </dgm:pt>
    <dgm:pt modelId="{AE5BAE63-C4B2-7844-871D-23739820F00E}">
      <dgm:prSet phldrT="[テキスト]"/>
      <dgm:spPr>
        <a:solidFill>
          <a:schemeClr val="accent5"/>
        </a:solidFill>
      </dgm:spPr>
      <dgm:t>
        <a:bodyPr/>
        <a:lstStyle/>
        <a:p>
          <a:r>
            <a:rPr kumimoji="1" lang="en-US" altLang="ja-JP" u="sng" dirty="0" smtClean="0"/>
            <a:t>Commercial Companies</a:t>
          </a:r>
        </a:p>
        <a:p>
          <a:r>
            <a:rPr kumimoji="1" lang="en-US" altLang="ja-JP" dirty="0" smtClean="0"/>
            <a:t>e.g. Microsoft, Google, Anti-Virus Industry… others </a:t>
          </a:r>
          <a:endParaRPr kumimoji="1" lang="ja-JP" altLang="en-US" dirty="0"/>
        </a:p>
      </dgm:t>
    </dgm:pt>
    <dgm:pt modelId="{BB62CD7D-CAFB-F541-983B-6D0D2A450ADA}" type="parTrans" cxnId="{E070B134-38D9-964A-8A08-2339E508B789}">
      <dgm:prSet/>
      <dgm:spPr/>
      <dgm:t>
        <a:bodyPr/>
        <a:lstStyle/>
        <a:p>
          <a:endParaRPr kumimoji="1" lang="ja-JP" altLang="en-US"/>
        </a:p>
      </dgm:t>
    </dgm:pt>
    <dgm:pt modelId="{BCA0AF51-528D-C843-83BA-C48E185A05EE}" type="sibTrans" cxnId="{E070B134-38D9-964A-8A08-2339E508B789}">
      <dgm:prSet/>
      <dgm:spPr/>
      <dgm:t>
        <a:bodyPr/>
        <a:lstStyle/>
        <a:p>
          <a:endParaRPr kumimoji="1" lang="ja-JP" altLang="en-US"/>
        </a:p>
      </dgm:t>
    </dgm:pt>
    <dgm:pt modelId="{E69BB635-5B2C-9342-966C-AE2ED9C1D862}">
      <dgm:prSet phldrT="[テキスト]"/>
      <dgm:spPr>
        <a:solidFill>
          <a:schemeClr val="accent5"/>
        </a:solidFill>
      </dgm:spPr>
      <dgm:t>
        <a:bodyPr/>
        <a:lstStyle/>
        <a:p>
          <a:r>
            <a:rPr kumimoji="1" lang="en-US" altLang="ja-JP" u="sng" dirty="0" smtClean="0"/>
            <a:t>Open Source Data</a:t>
          </a:r>
        </a:p>
        <a:p>
          <a:r>
            <a:rPr kumimoji="1" lang="en-US" altLang="ja-JP" dirty="0" smtClean="0"/>
            <a:t>e.g. </a:t>
          </a:r>
          <a:r>
            <a:rPr kumimoji="1" lang="en-US" altLang="ja-JP" dirty="0" err="1" smtClean="0"/>
            <a:t>Abuse.ch</a:t>
          </a:r>
          <a:r>
            <a:rPr kumimoji="1" lang="en-US" altLang="ja-JP" dirty="0" smtClean="0"/>
            <a:t>, DRG, </a:t>
          </a:r>
          <a:r>
            <a:rPr kumimoji="1" lang="en-US" altLang="ja-JP" dirty="0" err="1" smtClean="0"/>
            <a:t>PhishTank</a:t>
          </a:r>
          <a:r>
            <a:rPr kumimoji="1" lang="en-US" altLang="ja-JP" dirty="0" smtClean="0"/>
            <a:t>,  others</a:t>
          </a:r>
          <a:endParaRPr kumimoji="1" lang="ja-JP" altLang="en-US" dirty="0"/>
        </a:p>
      </dgm:t>
    </dgm:pt>
    <dgm:pt modelId="{5137C2E1-FFF7-0D48-9649-B0E1732FA830}" type="parTrans" cxnId="{AC63F7C8-47D9-2942-B2EB-9C9E2695E546}">
      <dgm:prSet/>
      <dgm:spPr/>
      <dgm:t>
        <a:bodyPr/>
        <a:lstStyle/>
        <a:p>
          <a:endParaRPr kumimoji="1" lang="ja-JP" altLang="en-US"/>
        </a:p>
      </dgm:t>
    </dgm:pt>
    <dgm:pt modelId="{CE09378B-1F53-C144-9F01-AC2FF1E9DF0D}" type="sibTrans" cxnId="{AC63F7C8-47D9-2942-B2EB-9C9E2695E546}">
      <dgm:prSet/>
      <dgm:spPr/>
      <dgm:t>
        <a:bodyPr/>
        <a:lstStyle/>
        <a:p>
          <a:endParaRPr kumimoji="1" lang="ja-JP" altLang="en-US"/>
        </a:p>
      </dgm:t>
    </dgm:pt>
    <dgm:pt modelId="{F936F452-5D74-224C-B51B-A87C11E95FCC}">
      <dgm:prSet phldrT="[テキスト]"/>
      <dgm:spPr>
        <a:solidFill>
          <a:schemeClr val="accent5"/>
        </a:solidFill>
      </dgm:spPr>
      <dgm:t>
        <a:bodyPr/>
        <a:lstStyle/>
        <a:p>
          <a:r>
            <a:rPr kumimoji="1" lang="en-US" altLang="ja-JP" u="sng" dirty="0" smtClean="0"/>
            <a:t>Security Researchers</a:t>
          </a:r>
          <a:endParaRPr kumimoji="1" lang="ja-JP" altLang="en-US" u="sng" dirty="0"/>
        </a:p>
      </dgm:t>
    </dgm:pt>
    <dgm:pt modelId="{E1C80A86-246A-4A46-9CF5-7B23B9293C31}" type="parTrans" cxnId="{56082447-C40F-F24C-98EF-22814DF60889}">
      <dgm:prSet/>
      <dgm:spPr/>
      <dgm:t>
        <a:bodyPr/>
        <a:lstStyle/>
        <a:p>
          <a:endParaRPr kumimoji="1" lang="ja-JP" altLang="en-US"/>
        </a:p>
      </dgm:t>
    </dgm:pt>
    <dgm:pt modelId="{71A7ED0E-17D3-DD40-9A16-F03B0A6D4593}" type="sibTrans" cxnId="{56082447-C40F-F24C-98EF-22814DF60889}">
      <dgm:prSet/>
      <dgm:spPr/>
      <dgm:t>
        <a:bodyPr/>
        <a:lstStyle/>
        <a:p>
          <a:endParaRPr kumimoji="1" lang="ja-JP" altLang="en-US"/>
        </a:p>
      </dgm:t>
    </dgm:pt>
    <dgm:pt modelId="{61ED06EE-32A2-4749-A29A-17CFE9CEBA8B}" type="pres">
      <dgm:prSet presAssocID="{F2CA394D-9F54-EC4A-96BD-F3CF96E29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CBBF109-D514-3441-928F-B8AE63844F8E}" type="pres">
      <dgm:prSet presAssocID="{74D6463C-F67D-1443-8E2D-54A7DE24DE7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918116F-0BCC-3347-B07F-F202A476B410}" type="pres">
      <dgm:prSet presAssocID="{0A62FA15-3050-D843-8B06-9A16B4D2DEE1}" presName="spacer" presStyleCnt="0"/>
      <dgm:spPr/>
    </dgm:pt>
    <dgm:pt modelId="{CDD001F5-B6F8-434D-B464-CED01B1E241F}" type="pres">
      <dgm:prSet presAssocID="{A6E81F6D-C435-FD45-A552-31073CA3B2C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0A00577-96B7-0744-B99E-5AC87ACB7DFD}" type="pres">
      <dgm:prSet presAssocID="{D2268CFE-06C2-F042-A76B-B87299E007F7}" presName="spacer" presStyleCnt="0"/>
      <dgm:spPr/>
    </dgm:pt>
    <dgm:pt modelId="{DF88AA20-11A2-EF4D-A47B-969D6E6EFF26}" type="pres">
      <dgm:prSet presAssocID="{51351C3F-8B52-004D-98EB-F915576F031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54F8A81-F110-5448-AC15-042B6938DB8D}" type="pres">
      <dgm:prSet presAssocID="{1676AED7-F517-8046-AD84-1EB9804B3D26}" presName="spacer" presStyleCnt="0"/>
      <dgm:spPr/>
    </dgm:pt>
    <dgm:pt modelId="{42D937B7-91FC-944D-9741-2423B0DB5F80}" type="pres">
      <dgm:prSet presAssocID="{AE5BAE63-C4B2-7844-871D-23739820F00E}" presName="parentText" presStyleLbl="node1" presStyleIdx="3" presStyleCnt="6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E4721B6-D444-9D40-80DD-D72040BBD104}" type="pres">
      <dgm:prSet presAssocID="{BCA0AF51-528D-C843-83BA-C48E185A05EE}" presName="spacer" presStyleCnt="0"/>
      <dgm:spPr/>
    </dgm:pt>
    <dgm:pt modelId="{E471A7F1-877B-2345-B14E-C143D89A3489}" type="pres">
      <dgm:prSet presAssocID="{E69BB635-5B2C-9342-966C-AE2ED9C1D86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FC0D36-BEC2-3E4F-BAE9-C1BD2C083E81}" type="pres">
      <dgm:prSet presAssocID="{CE09378B-1F53-C144-9F01-AC2FF1E9DF0D}" presName="spacer" presStyleCnt="0"/>
      <dgm:spPr/>
    </dgm:pt>
    <dgm:pt modelId="{9968E849-DEBA-2047-ADD5-AD1A3F4012A3}" type="pres">
      <dgm:prSet presAssocID="{F936F452-5D74-224C-B51B-A87C11E95FC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7B161B8-6099-A84D-94B3-E9F1090C4EF9}" srcId="{F2CA394D-9F54-EC4A-96BD-F3CF96E29E01}" destId="{A6E81F6D-C435-FD45-A552-31073CA3B2C9}" srcOrd="1" destOrd="0" parTransId="{F9D64D75-F120-4044-97B1-B3E6C656F42E}" sibTransId="{D2268CFE-06C2-F042-A76B-B87299E007F7}"/>
    <dgm:cxn modelId="{7DD38904-FB3A-284D-8933-CB2E00748FCF}" type="presOf" srcId="{A6E81F6D-C435-FD45-A552-31073CA3B2C9}" destId="{CDD001F5-B6F8-434D-B464-CED01B1E241F}" srcOrd="0" destOrd="0" presId="urn:microsoft.com/office/officeart/2005/8/layout/vList2"/>
    <dgm:cxn modelId="{D48FEA87-9F3F-B34F-AE87-4EE3531EFF4D}" type="presOf" srcId="{AE5BAE63-C4B2-7844-871D-23739820F00E}" destId="{42D937B7-91FC-944D-9741-2423B0DB5F80}" srcOrd="0" destOrd="0" presId="urn:microsoft.com/office/officeart/2005/8/layout/vList2"/>
    <dgm:cxn modelId="{D2D1CF12-5B4A-5548-B748-A18C7C9CA5AB}" type="presOf" srcId="{F2CA394D-9F54-EC4A-96BD-F3CF96E29E01}" destId="{61ED06EE-32A2-4749-A29A-17CFE9CEBA8B}" srcOrd="0" destOrd="0" presId="urn:microsoft.com/office/officeart/2005/8/layout/vList2"/>
    <dgm:cxn modelId="{D4DE127B-06F6-C340-988F-9E995325547A}" type="presOf" srcId="{51351C3F-8B52-004D-98EB-F915576F0314}" destId="{DF88AA20-11A2-EF4D-A47B-969D6E6EFF26}" srcOrd="0" destOrd="0" presId="urn:microsoft.com/office/officeart/2005/8/layout/vList2"/>
    <dgm:cxn modelId="{7CE4361E-ED69-724C-A843-1C809C749CF8}" type="presOf" srcId="{74D6463C-F67D-1443-8E2D-54A7DE24DE7F}" destId="{ACBBF109-D514-3441-928F-B8AE63844F8E}" srcOrd="0" destOrd="0" presId="urn:microsoft.com/office/officeart/2005/8/layout/vList2"/>
    <dgm:cxn modelId="{AC63F7C8-47D9-2942-B2EB-9C9E2695E546}" srcId="{F2CA394D-9F54-EC4A-96BD-F3CF96E29E01}" destId="{E69BB635-5B2C-9342-966C-AE2ED9C1D862}" srcOrd="4" destOrd="0" parTransId="{5137C2E1-FFF7-0D48-9649-B0E1732FA830}" sibTransId="{CE09378B-1F53-C144-9F01-AC2FF1E9DF0D}"/>
    <dgm:cxn modelId="{C2ADC873-417A-2A4C-9289-5358CCD6E8AB}" srcId="{F2CA394D-9F54-EC4A-96BD-F3CF96E29E01}" destId="{51351C3F-8B52-004D-98EB-F915576F0314}" srcOrd="2" destOrd="0" parTransId="{E0A6B512-BB37-A641-80B4-24718C0BCB2C}" sibTransId="{1676AED7-F517-8046-AD84-1EB9804B3D26}"/>
    <dgm:cxn modelId="{629BDF47-71F9-7F42-9BF9-92FBA6521934}" type="presOf" srcId="{F936F452-5D74-224C-B51B-A87C11E95FCC}" destId="{9968E849-DEBA-2047-ADD5-AD1A3F4012A3}" srcOrd="0" destOrd="0" presId="urn:microsoft.com/office/officeart/2005/8/layout/vList2"/>
    <dgm:cxn modelId="{75D80A1D-C0C0-8D4E-927E-09E6FCFB2381}" srcId="{F2CA394D-9F54-EC4A-96BD-F3CF96E29E01}" destId="{74D6463C-F67D-1443-8E2D-54A7DE24DE7F}" srcOrd="0" destOrd="0" parTransId="{EA1D46E3-A9CA-B24E-BCAE-67BADA8B1366}" sibTransId="{0A62FA15-3050-D843-8B06-9A16B4D2DEE1}"/>
    <dgm:cxn modelId="{BB6050B6-B744-E841-8EEB-91317971258A}" type="presOf" srcId="{E69BB635-5B2C-9342-966C-AE2ED9C1D862}" destId="{E471A7F1-877B-2345-B14E-C143D89A3489}" srcOrd="0" destOrd="0" presId="urn:microsoft.com/office/officeart/2005/8/layout/vList2"/>
    <dgm:cxn modelId="{E070B134-38D9-964A-8A08-2339E508B789}" srcId="{F2CA394D-9F54-EC4A-96BD-F3CF96E29E01}" destId="{AE5BAE63-C4B2-7844-871D-23739820F00E}" srcOrd="3" destOrd="0" parTransId="{BB62CD7D-CAFB-F541-983B-6D0D2A450ADA}" sibTransId="{BCA0AF51-528D-C843-83BA-C48E185A05EE}"/>
    <dgm:cxn modelId="{56082447-C40F-F24C-98EF-22814DF60889}" srcId="{F2CA394D-9F54-EC4A-96BD-F3CF96E29E01}" destId="{F936F452-5D74-224C-B51B-A87C11E95FCC}" srcOrd="5" destOrd="0" parTransId="{E1C80A86-246A-4A46-9CF5-7B23B9293C31}" sibTransId="{71A7ED0E-17D3-DD40-9A16-F03B0A6D4593}"/>
    <dgm:cxn modelId="{EA9E5FAF-54C7-EC46-845F-6B6072E0415B}" type="presParOf" srcId="{61ED06EE-32A2-4749-A29A-17CFE9CEBA8B}" destId="{ACBBF109-D514-3441-928F-B8AE63844F8E}" srcOrd="0" destOrd="0" presId="urn:microsoft.com/office/officeart/2005/8/layout/vList2"/>
    <dgm:cxn modelId="{18C76425-BF39-D54F-B831-909F7E0F9842}" type="presParOf" srcId="{61ED06EE-32A2-4749-A29A-17CFE9CEBA8B}" destId="{2918116F-0BCC-3347-B07F-F202A476B410}" srcOrd="1" destOrd="0" presId="urn:microsoft.com/office/officeart/2005/8/layout/vList2"/>
    <dgm:cxn modelId="{2972474F-3FA4-CC4E-A853-F36388920D02}" type="presParOf" srcId="{61ED06EE-32A2-4749-A29A-17CFE9CEBA8B}" destId="{CDD001F5-B6F8-434D-B464-CED01B1E241F}" srcOrd="2" destOrd="0" presId="urn:microsoft.com/office/officeart/2005/8/layout/vList2"/>
    <dgm:cxn modelId="{CA43DBA9-4E84-444C-924A-6C30078919C0}" type="presParOf" srcId="{61ED06EE-32A2-4749-A29A-17CFE9CEBA8B}" destId="{80A00577-96B7-0744-B99E-5AC87ACB7DFD}" srcOrd="3" destOrd="0" presId="urn:microsoft.com/office/officeart/2005/8/layout/vList2"/>
    <dgm:cxn modelId="{82F64C98-61A6-0241-97CC-38FDB84DEAB6}" type="presParOf" srcId="{61ED06EE-32A2-4749-A29A-17CFE9CEBA8B}" destId="{DF88AA20-11A2-EF4D-A47B-969D6E6EFF26}" srcOrd="4" destOrd="0" presId="urn:microsoft.com/office/officeart/2005/8/layout/vList2"/>
    <dgm:cxn modelId="{3B18FF07-0AF7-7444-9072-DD824041B69F}" type="presParOf" srcId="{61ED06EE-32A2-4749-A29A-17CFE9CEBA8B}" destId="{754F8A81-F110-5448-AC15-042B6938DB8D}" srcOrd="5" destOrd="0" presId="urn:microsoft.com/office/officeart/2005/8/layout/vList2"/>
    <dgm:cxn modelId="{19023F84-D317-6244-865F-BC91677B6F14}" type="presParOf" srcId="{61ED06EE-32A2-4749-A29A-17CFE9CEBA8B}" destId="{42D937B7-91FC-944D-9741-2423B0DB5F80}" srcOrd="6" destOrd="0" presId="urn:microsoft.com/office/officeart/2005/8/layout/vList2"/>
    <dgm:cxn modelId="{9B337626-64FA-5649-A311-E35300453FF7}" type="presParOf" srcId="{61ED06EE-32A2-4749-A29A-17CFE9CEBA8B}" destId="{8E4721B6-D444-9D40-80DD-D72040BBD104}" srcOrd="7" destOrd="0" presId="urn:microsoft.com/office/officeart/2005/8/layout/vList2"/>
    <dgm:cxn modelId="{0C3C93E5-3D22-0844-9E34-325990F31866}" type="presParOf" srcId="{61ED06EE-32A2-4749-A29A-17CFE9CEBA8B}" destId="{E471A7F1-877B-2345-B14E-C143D89A3489}" srcOrd="8" destOrd="0" presId="urn:microsoft.com/office/officeart/2005/8/layout/vList2"/>
    <dgm:cxn modelId="{F05A921E-46E1-5F45-86A0-FDFF1BC9E3DD}" type="presParOf" srcId="{61ED06EE-32A2-4749-A29A-17CFE9CEBA8B}" destId="{FBFC0D36-BEC2-3E4F-BAE9-C1BD2C083E81}" srcOrd="9" destOrd="0" presId="urn:microsoft.com/office/officeart/2005/8/layout/vList2"/>
    <dgm:cxn modelId="{CB1CEC37-7EE7-2B44-A534-82417A5C8ED2}" type="presParOf" srcId="{61ED06EE-32A2-4749-A29A-17CFE9CEBA8B}" destId="{9968E849-DEBA-2047-ADD5-AD1A3F4012A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A394D-9F54-EC4A-96BD-F3CF96E29E0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4D6463C-F67D-1443-8E2D-54A7DE24DE7F}">
      <dgm:prSet phldrT="[テキスト]" custT="1"/>
      <dgm:spPr>
        <a:solidFill>
          <a:schemeClr val="accent6"/>
        </a:solidFill>
      </dgm:spPr>
      <dgm:t>
        <a:bodyPr/>
        <a:lstStyle/>
        <a:p>
          <a:pPr algn="ctr"/>
          <a:r>
            <a:rPr kumimoji="1" lang="en-US" altLang="ja-JP" sz="2000" dirty="0" smtClean="0"/>
            <a:t>Country/ASN Reports </a:t>
          </a:r>
          <a:endParaRPr kumimoji="1" lang="ja-JP" altLang="en-US" sz="2000" dirty="0"/>
        </a:p>
      </dgm:t>
    </dgm:pt>
    <dgm:pt modelId="{EA1D46E3-A9CA-B24E-BCAE-67BADA8B1366}" type="parTrans" cxnId="{75D80A1D-C0C0-8D4E-927E-09E6FCFB2381}">
      <dgm:prSet/>
      <dgm:spPr/>
      <dgm:t>
        <a:bodyPr/>
        <a:lstStyle/>
        <a:p>
          <a:pPr algn="ctr"/>
          <a:endParaRPr kumimoji="1" lang="ja-JP" altLang="en-US" sz="2000"/>
        </a:p>
      </dgm:t>
    </dgm:pt>
    <dgm:pt modelId="{0A62FA15-3050-D843-8B06-9A16B4D2DEE1}" type="sibTrans" cxnId="{75D80A1D-C0C0-8D4E-927E-09E6FCFB2381}">
      <dgm:prSet/>
      <dgm:spPr/>
      <dgm:t>
        <a:bodyPr/>
        <a:lstStyle/>
        <a:p>
          <a:pPr algn="ctr"/>
          <a:endParaRPr kumimoji="1" lang="ja-JP" altLang="en-US" sz="2000"/>
        </a:p>
      </dgm:t>
    </dgm:pt>
    <dgm:pt modelId="{CF60A3C2-878B-8741-BEA2-2760939ED495}">
      <dgm:prSet phldrT="[テキスト]" custT="1"/>
      <dgm:spPr>
        <a:solidFill>
          <a:schemeClr val="accent6"/>
        </a:solidFill>
      </dgm:spPr>
      <dgm:t>
        <a:bodyPr/>
        <a:lstStyle/>
        <a:p>
          <a:pPr algn="ctr"/>
          <a:r>
            <a:rPr kumimoji="1" lang="en-US" altLang="ja-JP" sz="2000" dirty="0" smtClean="0"/>
            <a:t>Statistics</a:t>
          </a:r>
          <a:endParaRPr kumimoji="1" lang="ja-JP" altLang="en-US" sz="2000" dirty="0"/>
        </a:p>
      </dgm:t>
    </dgm:pt>
    <dgm:pt modelId="{6F9F632F-B162-1C4F-8A00-22144512731A}" type="parTrans" cxnId="{05B68205-B77F-914B-BBFB-FEE89C5BFF8F}">
      <dgm:prSet/>
      <dgm:spPr/>
      <dgm:t>
        <a:bodyPr/>
        <a:lstStyle/>
        <a:p>
          <a:pPr algn="ctr"/>
          <a:endParaRPr kumimoji="1" lang="ja-JP" altLang="en-US" sz="2000"/>
        </a:p>
      </dgm:t>
    </dgm:pt>
    <dgm:pt modelId="{4958C290-9E21-BF4B-A5EB-0043A8B1D1FE}" type="sibTrans" cxnId="{05B68205-B77F-914B-BBFB-FEE89C5BFF8F}">
      <dgm:prSet/>
      <dgm:spPr/>
      <dgm:t>
        <a:bodyPr/>
        <a:lstStyle/>
        <a:p>
          <a:pPr algn="ctr"/>
          <a:endParaRPr kumimoji="1" lang="ja-JP" altLang="en-US" sz="2000"/>
        </a:p>
      </dgm:t>
    </dgm:pt>
    <dgm:pt modelId="{FC0DF628-126A-E842-934E-2D33F6CA430D}">
      <dgm:prSet phldrT="[テキスト]" custT="1"/>
      <dgm:spPr>
        <a:solidFill>
          <a:schemeClr val="accent6"/>
        </a:solidFill>
      </dgm:spPr>
      <dgm:t>
        <a:bodyPr/>
        <a:lstStyle/>
        <a:p>
          <a:pPr algn="ctr"/>
          <a:r>
            <a:rPr kumimoji="1" lang="en-US" altLang="ja-JP" sz="2000" dirty="0" smtClean="0"/>
            <a:t>Remediation Security Toolkits</a:t>
          </a:r>
          <a:endParaRPr kumimoji="1" lang="ja-JP" altLang="en-US" sz="2000" dirty="0"/>
        </a:p>
      </dgm:t>
    </dgm:pt>
    <dgm:pt modelId="{EF6973BF-67B4-384D-AAC1-DCC39B3E54E3}" type="parTrans" cxnId="{CF03E1D4-1D89-3548-A392-283FDA16695E}">
      <dgm:prSet/>
      <dgm:spPr/>
      <dgm:t>
        <a:bodyPr/>
        <a:lstStyle/>
        <a:p>
          <a:endParaRPr lang="en-US"/>
        </a:p>
      </dgm:t>
    </dgm:pt>
    <dgm:pt modelId="{4E4AD858-89F7-A742-AA6C-D885FDDDB9A6}" type="sibTrans" cxnId="{CF03E1D4-1D89-3548-A392-283FDA16695E}">
      <dgm:prSet/>
      <dgm:spPr/>
      <dgm:t>
        <a:bodyPr/>
        <a:lstStyle/>
        <a:p>
          <a:endParaRPr lang="en-US"/>
        </a:p>
      </dgm:t>
    </dgm:pt>
    <dgm:pt modelId="{A93657A3-6F11-E248-B0A0-4D555BC840FE}">
      <dgm:prSet phldrT="[テキスト]" custT="1"/>
      <dgm:spPr>
        <a:solidFill>
          <a:schemeClr val="accent6"/>
        </a:solidFill>
      </dgm:spPr>
      <dgm:t>
        <a:bodyPr/>
        <a:lstStyle/>
        <a:p>
          <a:pPr algn="ctr"/>
          <a:r>
            <a:rPr kumimoji="1" lang="en-US" altLang="ja-JP" sz="2000" dirty="0" smtClean="0"/>
            <a:t>Incident Reporting</a:t>
          </a:r>
          <a:endParaRPr kumimoji="1" lang="ja-JP" altLang="en-US" sz="2000" dirty="0"/>
        </a:p>
      </dgm:t>
    </dgm:pt>
    <dgm:pt modelId="{7B82B226-2228-3847-ADB8-331F12AE757E}" type="parTrans" cxnId="{7825661A-E98B-4245-B05F-FCB2F7F12D3E}">
      <dgm:prSet/>
      <dgm:spPr/>
      <dgm:t>
        <a:bodyPr/>
        <a:lstStyle/>
        <a:p>
          <a:endParaRPr lang="en-US"/>
        </a:p>
      </dgm:t>
    </dgm:pt>
    <dgm:pt modelId="{C3E32352-3D25-0E4F-AD7A-2B6ACB126E9E}" type="sibTrans" cxnId="{7825661A-E98B-4245-B05F-FCB2F7F12D3E}">
      <dgm:prSet/>
      <dgm:spPr/>
      <dgm:t>
        <a:bodyPr/>
        <a:lstStyle/>
        <a:p>
          <a:endParaRPr lang="en-US"/>
        </a:p>
      </dgm:t>
    </dgm:pt>
    <dgm:pt modelId="{61ED06EE-32A2-4749-A29A-17CFE9CEBA8B}" type="pres">
      <dgm:prSet presAssocID="{F2CA394D-9F54-EC4A-96BD-F3CF96E29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CBBF109-D514-3441-928F-B8AE63844F8E}" type="pres">
      <dgm:prSet presAssocID="{74D6463C-F67D-1443-8E2D-54A7DE24DE7F}" presName="parentText" presStyleLbl="node1" presStyleIdx="0" presStyleCnt="4" custLinFactNeighborX="-680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918116F-0BCC-3347-B07F-F202A476B410}" type="pres">
      <dgm:prSet presAssocID="{0A62FA15-3050-D843-8B06-9A16B4D2DEE1}" presName="spacer" presStyleCnt="0"/>
      <dgm:spPr/>
    </dgm:pt>
    <dgm:pt modelId="{B7EAB17B-9FD5-FF4B-9FCC-A513E3CDE4F5}" type="pres">
      <dgm:prSet presAssocID="{CF60A3C2-878B-8741-BEA2-2760939ED4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CD4624E-A405-E841-BD10-065F3D226ED4}" type="pres">
      <dgm:prSet presAssocID="{4958C290-9E21-BF4B-A5EB-0043A8B1D1FE}" presName="spacer" presStyleCnt="0"/>
      <dgm:spPr/>
    </dgm:pt>
    <dgm:pt modelId="{134F5958-2BF9-CD4E-98C1-BFC746CB71A7}" type="pres">
      <dgm:prSet presAssocID="{FC0DF628-126A-E842-934E-2D33F6CA43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86BA9-E301-FD4A-97BE-D792E15AB93E}" type="pres">
      <dgm:prSet presAssocID="{4E4AD858-89F7-A742-AA6C-D885FDDDB9A6}" presName="spacer" presStyleCnt="0"/>
      <dgm:spPr/>
    </dgm:pt>
    <dgm:pt modelId="{6108BFF4-6426-754B-A112-15FFEBD6AD60}" type="pres">
      <dgm:prSet presAssocID="{A93657A3-6F11-E248-B0A0-4D555BC840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B68205-B77F-914B-BBFB-FEE89C5BFF8F}" srcId="{F2CA394D-9F54-EC4A-96BD-F3CF96E29E01}" destId="{CF60A3C2-878B-8741-BEA2-2760939ED495}" srcOrd="1" destOrd="0" parTransId="{6F9F632F-B162-1C4F-8A00-22144512731A}" sibTransId="{4958C290-9E21-BF4B-A5EB-0043A8B1D1FE}"/>
    <dgm:cxn modelId="{4B5D934A-3279-A941-BB87-C68ADF071BF9}" type="presOf" srcId="{A93657A3-6F11-E248-B0A0-4D555BC840FE}" destId="{6108BFF4-6426-754B-A112-15FFEBD6AD60}" srcOrd="0" destOrd="0" presId="urn:microsoft.com/office/officeart/2005/8/layout/vList2"/>
    <dgm:cxn modelId="{75D80A1D-C0C0-8D4E-927E-09E6FCFB2381}" srcId="{F2CA394D-9F54-EC4A-96BD-F3CF96E29E01}" destId="{74D6463C-F67D-1443-8E2D-54A7DE24DE7F}" srcOrd="0" destOrd="0" parTransId="{EA1D46E3-A9CA-B24E-BCAE-67BADA8B1366}" sibTransId="{0A62FA15-3050-D843-8B06-9A16B4D2DEE1}"/>
    <dgm:cxn modelId="{C4207362-763A-FD4D-8B9D-AED4ECBBD950}" type="presOf" srcId="{74D6463C-F67D-1443-8E2D-54A7DE24DE7F}" destId="{ACBBF109-D514-3441-928F-B8AE63844F8E}" srcOrd="0" destOrd="0" presId="urn:microsoft.com/office/officeart/2005/8/layout/vList2"/>
    <dgm:cxn modelId="{32207C34-742A-2F49-91E7-92DEB90C1254}" type="presOf" srcId="{FC0DF628-126A-E842-934E-2D33F6CA430D}" destId="{134F5958-2BF9-CD4E-98C1-BFC746CB71A7}" srcOrd="0" destOrd="0" presId="urn:microsoft.com/office/officeart/2005/8/layout/vList2"/>
    <dgm:cxn modelId="{95E767DC-E472-F844-9736-0E055309B609}" type="presOf" srcId="{F2CA394D-9F54-EC4A-96BD-F3CF96E29E01}" destId="{61ED06EE-32A2-4749-A29A-17CFE9CEBA8B}" srcOrd="0" destOrd="0" presId="urn:microsoft.com/office/officeart/2005/8/layout/vList2"/>
    <dgm:cxn modelId="{02F14FB7-8A19-4744-BE16-A45693CBF143}" type="presOf" srcId="{CF60A3C2-878B-8741-BEA2-2760939ED495}" destId="{B7EAB17B-9FD5-FF4B-9FCC-A513E3CDE4F5}" srcOrd="0" destOrd="0" presId="urn:microsoft.com/office/officeart/2005/8/layout/vList2"/>
    <dgm:cxn modelId="{CF03E1D4-1D89-3548-A392-283FDA16695E}" srcId="{F2CA394D-9F54-EC4A-96BD-F3CF96E29E01}" destId="{FC0DF628-126A-E842-934E-2D33F6CA430D}" srcOrd="2" destOrd="0" parTransId="{EF6973BF-67B4-384D-AAC1-DCC39B3E54E3}" sibTransId="{4E4AD858-89F7-A742-AA6C-D885FDDDB9A6}"/>
    <dgm:cxn modelId="{7825661A-E98B-4245-B05F-FCB2F7F12D3E}" srcId="{F2CA394D-9F54-EC4A-96BD-F3CF96E29E01}" destId="{A93657A3-6F11-E248-B0A0-4D555BC840FE}" srcOrd="3" destOrd="0" parTransId="{7B82B226-2228-3847-ADB8-331F12AE757E}" sibTransId="{C3E32352-3D25-0E4F-AD7A-2B6ACB126E9E}"/>
    <dgm:cxn modelId="{E828B968-14FA-5C44-B248-1F37C915AFC7}" type="presParOf" srcId="{61ED06EE-32A2-4749-A29A-17CFE9CEBA8B}" destId="{ACBBF109-D514-3441-928F-B8AE63844F8E}" srcOrd="0" destOrd="0" presId="urn:microsoft.com/office/officeart/2005/8/layout/vList2"/>
    <dgm:cxn modelId="{D4546C76-D6F9-1F40-9920-B5D491066B35}" type="presParOf" srcId="{61ED06EE-32A2-4749-A29A-17CFE9CEBA8B}" destId="{2918116F-0BCC-3347-B07F-F202A476B410}" srcOrd="1" destOrd="0" presId="urn:microsoft.com/office/officeart/2005/8/layout/vList2"/>
    <dgm:cxn modelId="{386F4D65-567D-ED40-83EE-C679D2C9B4EA}" type="presParOf" srcId="{61ED06EE-32A2-4749-A29A-17CFE9CEBA8B}" destId="{B7EAB17B-9FD5-FF4B-9FCC-A513E3CDE4F5}" srcOrd="2" destOrd="0" presId="urn:microsoft.com/office/officeart/2005/8/layout/vList2"/>
    <dgm:cxn modelId="{BF1BF80D-FB94-CF4E-8D4D-512D38E14CE5}" type="presParOf" srcId="{61ED06EE-32A2-4749-A29A-17CFE9CEBA8B}" destId="{ACD4624E-A405-E841-BD10-065F3D226ED4}" srcOrd="3" destOrd="0" presId="urn:microsoft.com/office/officeart/2005/8/layout/vList2"/>
    <dgm:cxn modelId="{123CF699-A2EA-294C-A935-0A4CCECA4474}" type="presParOf" srcId="{61ED06EE-32A2-4749-A29A-17CFE9CEBA8B}" destId="{134F5958-2BF9-CD4E-98C1-BFC746CB71A7}" srcOrd="4" destOrd="0" presId="urn:microsoft.com/office/officeart/2005/8/layout/vList2"/>
    <dgm:cxn modelId="{CE078C80-59D9-904B-8CF4-FBFB7D3F3277}" type="presParOf" srcId="{61ED06EE-32A2-4749-A29A-17CFE9CEBA8B}" destId="{CF286BA9-E301-FD4A-97BE-D792E15AB93E}" srcOrd="5" destOrd="0" presId="urn:microsoft.com/office/officeart/2005/8/layout/vList2"/>
    <dgm:cxn modelId="{88961574-3007-484F-8C2F-EEA1810CC076}" type="presParOf" srcId="{61ED06EE-32A2-4749-A29A-17CFE9CEBA8B}" destId="{6108BFF4-6426-754B-A112-15FFEBD6AD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A394D-9F54-EC4A-96BD-F3CF96E29E01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4D6463C-F67D-1443-8E2D-54A7DE24DE7F}">
      <dgm:prSet phldrT="[テキスト]" custT="1"/>
      <dgm:spPr/>
      <dgm:t>
        <a:bodyPr/>
        <a:lstStyle/>
        <a:p>
          <a:r>
            <a:rPr kumimoji="1" lang="en-US" altLang="ja-JP" sz="1600" baseline="0" dirty="0" smtClean="0"/>
            <a:t>Collective Intelligence Framework</a:t>
          </a:r>
        </a:p>
      </dgm:t>
    </dgm:pt>
    <dgm:pt modelId="{EA1D46E3-A9CA-B24E-BCAE-67BADA8B1366}" type="parTrans" cxnId="{75D80A1D-C0C0-8D4E-927E-09E6FCFB2381}">
      <dgm:prSet/>
      <dgm:spPr/>
      <dgm:t>
        <a:bodyPr/>
        <a:lstStyle/>
        <a:p>
          <a:endParaRPr kumimoji="1" lang="ja-JP" altLang="en-US"/>
        </a:p>
      </dgm:t>
    </dgm:pt>
    <dgm:pt modelId="{0A62FA15-3050-D843-8B06-9A16B4D2DEE1}" type="sibTrans" cxnId="{75D80A1D-C0C0-8D4E-927E-09E6FCFB2381}">
      <dgm:prSet/>
      <dgm:spPr/>
      <dgm:t>
        <a:bodyPr/>
        <a:lstStyle/>
        <a:p>
          <a:endParaRPr kumimoji="1" lang="ja-JP" altLang="en-US"/>
        </a:p>
      </dgm:t>
    </dgm:pt>
    <dgm:pt modelId="{9F487120-F92A-6649-A60F-6778AFB677FB}">
      <dgm:prSet phldrT="[テキスト]" custT="1"/>
      <dgm:spPr/>
      <dgm:t>
        <a:bodyPr/>
        <a:lstStyle/>
        <a:p>
          <a:r>
            <a:rPr kumimoji="1" lang="en-US" altLang="ja-JP" sz="1600" dirty="0" err="1" smtClean="0"/>
            <a:t>CyberGreen</a:t>
          </a:r>
          <a:r>
            <a:rPr kumimoji="1" lang="en-US" altLang="ja-JP" sz="1600" baseline="0" dirty="0" smtClean="0"/>
            <a:t> Portal (API)</a:t>
          </a:r>
          <a:endParaRPr kumimoji="1" lang="ja-JP" altLang="en-US" sz="1600" dirty="0"/>
        </a:p>
      </dgm:t>
    </dgm:pt>
    <dgm:pt modelId="{116A09D2-63E6-EA49-991B-D22CE5B6C143}" type="parTrans" cxnId="{8314ED23-E31D-3748-932B-920AD5F66B75}">
      <dgm:prSet/>
      <dgm:spPr/>
      <dgm:t>
        <a:bodyPr/>
        <a:lstStyle/>
        <a:p>
          <a:endParaRPr kumimoji="1" lang="ja-JP" altLang="en-US"/>
        </a:p>
      </dgm:t>
    </dgm:pt>
    <dgm:pt modelId="{7EFFC531-0372-DA4C-A776-EFB5B6EE50FC}" type="sibTrans" cxnId="{8314ED23-E31D-3748-932B-920AD5F66B75}">
      <dgm:prSet/>
      <dgm:spPr/>
      <dgm:t>
        <a:bodyPr/>
        <a:lstStyle/>
        <a:p>
          <a:endParaRPr kumimoji="1" lang="ja-JP" altLang="en-US"/>
        </a:p>
      </dgm:t>
    </dgm:pt>
    <dgm:pt modelId="{61ED06EE-32A2-4749-A29A-17CFE9CEBA8B}" type="pres">
      <dgm:prSet presAssocID="{F2CA394D-9F54-EC4A-96BD-F3CF96E29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CBBF109-D514-3441-928F-B8AE63844F8E}" type="pres">
      <dgm:prSet presAssocID="{74D6463C-F67D-1443-8E2D-54A7DE24DE7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918116F-0BCC-3347-B07F-F202A476B410}" type="pres">
      <dgm:prSet presAssocID="{0A62FA15-3050-D843-8B06-9A16B4D2DEE1}" presName="spacer" presStyleCnt="0"/>
      <dgm:spPr/>
    </dgm:pt>
    <dgm:pt modelId="{228CACA7-64CA-EE40-8110-1B43006CE791}" type="pres">
      <dgm:prSet presAssocID="{9F487120-F92A-6649-A60F-6778AFB677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6ED1A81-6631-FD40-BDD6-A21317C5B399}" type="presOf" srcId="{F2CA394D-9F54-EC4A-96BD-F3CF96E29E01}" destId="{61ED06EE-32A2-4749-A29A-17CFE9CEBA8B}" srcOrd="0" destOrd="0" presId="urn:microsoft.com/office/officeart/2005/8/layout/vList2"/>
    <dgm:cxn modelId="{75D80A1D-C0C0-8D4E-927E-09E6FCFB2381}" srcId="{F2CA394D-9F54-EC4A-96BD-F3CF96E29E01}" destId="{74D6463C-F67D-1443-8E2D-54A7DE24DE7F}" srcOrd="0" destOrd="0" parTransId="{EA1D46E3-A9CA-B24E-BCAE-67BADA8B1366}" sibTransId="{0A62FA15-3050-D843-8B06-9A16B4D2DEE1}"/>
    <dgm:cxn modelId="{C6C3460A-8AA3-174D-A68C-16A5B17B0948}" type="presOf" srcId="{9F487120-F92A-6649-A60F-6778AFB677FB}" destId="{228CACA7-64CA-EE40-8110-1B43006CE791}" srcOrd="0" destOrd="0" presId="urn:microsoft.com/office/officeart/2005/8/layout/vList2"/>
    <dgm:cxn modelId="{0CB81D83-DE74-CD4B-9F8C-6E3AD3A48E7D}" type="presOf" srcId="{74D6463C-F67D-1443-8E2D-54A7DE24DE7F}" destId="{ACBBF109-D514-3441-928F-B8AE63844F8E}" srcOrd="0" destOrd="0" presId="urn:microsoft.com/office/officeart/2005/8/layout/vList2"/>
    <dgm:cxn modelId="{8314ED23-E31D-3748-932B-920AD5F66B75}" srcId="{F2CA394D-9F54-EC4A-96BD-F3CF96E29E01}" destId="{9F487120-F92A-6649-A60F-6778AFB677FB}" srcOrd="1" destOrd="0" parTransId="{116A09D2-63E6-EA49-991B-D22CE5B6C143}" sibTransId="{7EFFC531-0372-DA4C-A776-EFB5B6EE50FC}"/>
    <dgm:cxn modelId="{5B57ED9A-23F1-BC4C-84A1-6EB7B293A530}" type="presParOf" srcId="{61ED06EE-32A2-4749-A29A-17CFE9CEBA8B}" destId="{ACBBF109-D514-3441-928F-B8AE63844F8E}" srcOrd="0" destOrd="0" presId="urn:microsoft.com/office/officeart/2005/8/layout/vList2"/>
    <dgm:cxn modelId="{9DD2092B-4CA2-C94D-A96C-8514094F7073}" type="presParOf" srcId="{61ED06EE-32A2-4749-A29A-17CFE9CEBA8B}" destId="{2918116F-0BCC-3347-B07F-F202A476B410}" srcOrd="1" destOrd="0" presId="urn:microsoft.com/office/officeart/2005/8/layout/vList2"/>
    <dgm:cxn modelId="{E36D8B5E-9144-B244-9336-6867DCFDA02D}" type="presParOf" srcId="{61ED06EE-32A2-4749-A29A-17CFE9CEBA8B}" destId="{228CACA7-64CA-EE40-8110-1B43006CE7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F109-D514-3441-928F-B8AE63844F8E}">
      <dsp:nvSpPr>
        <dsp:cNvPr id="0" name=""/>
        <dsp:cNvSpPr/>
      </dsp:nvSpPr>
      <dsp:spPr>
        <a:xfrm>
          <a:off x="0" y="4590"/>
          <a:ext cx="3745464" cy="79709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u="sng" kern="1200" dirty="0" smtClean="0"/>
            <a:t>Super </a:t>
          </a:r>
          <a:r>
            <a:rPr kumimoji="1" lang="en-US" altLang="ja-JP" sz="1300" u="sng" kern="1200" dirty="0" err="1" smtClean="0"/>
            <a:t>Remediators</a:t>
          </a:r>
          <a:endParaRPr kumimoji="1" lang="en-US" altLang="ja-JP" sz="1300" u="sng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e.g. </a:t>
          </a:r>
          <a:r>
            <a:rPr kumimoji="1" lang="en-US" altLang="ja-JP" sz="1300" kern="1200" dirty="0" err="1" smtClean="0"/>
            <a:t>ShadowServer</a:t>
          </a:r>
          <a:r>
            <a:rPr kumimoji="1" lang="en-US" altLang="ja-JP" sz="1300" kern="1200" dirty="0" smtClean="0"/>
            <a:t>, Team </a:t>
          </a:r>
          <a:r>
            <a:rPr kumimoji="1" lang="en-US" altLang="ja-JP" sz="1300" kern="1200" dirty="0" err="1" smtClean="0"/>
            <a:t>Cymru</a:t>
          </a:r>
          <a:r>
            <a:rPr kumimoji="1" lang="en-US" altLang="ja-JP" sz="1300" kern="1200" dirty="0" smtClean="0"/>
            <a:t>, </a:t>
          </a:r>
          <a:r>
            <a:rPr kumimoji="1" lang="en-US" altLang="ja-JP" sz="1300" kern="1200" dirty="0" err="1" smtClean="0"/>
            <a:t>Spamhaus</a:t>
          </a:r>
          <a:r>
            <a:rPr kumimoji="1" lang="en-US" altLang="ja-JP" sz="1300" kern="1200" dirty="0" smtClean="0"/>
            <a:t>, … others</a:t>
          </a:r>
        </a:p>
      </dsp:txBody>
      <dsp:txXfrm>
        <a:off x="38911" y="43501"/>
        <a:ext cx="3667642" cy="719277"/>
      </dsp:txXfrm>
    </dsp:sp>
    <dsp:sp modelId="{CDD001F5-B6F8-434D-B464-CED01B1E241F}">
      <dsp:nvSpPr>
        <dsp:cNvPr id="0" name=""/>
        <dsp:cNvSpPr/>
      </dsp:nvSpPr>
      <dsp:spPr>
        <a:xfrm>
          <a:off x="0" y="839129"/>
          <a:ext cx="3745464" cy="79709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u="sng" kern="1200" dirty="0" smtClean="0"/>
            <a:t>Data Exchanges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e.g. APWG, REN-ISAC, Security Information Exchange.. others </a:t>
          </a:r>
        </a:p>
      </dsp:txBody>
      <dsp:txXfrm>
        <a:off x="38911" y="878040"/>
        <a:ext cx="3667642" cy="719277"/>
      </dsp:txXfrm>
    </dsp:sp>
    <dsp:sp modelId="{DF88AA20-11A2-EF4D-A47B-969D6E6EFF26}">
      <dsp:nvSpPr>
        <dsp:cNvPr id="0" name=""/>
        <dsp:cNvSpPr/>
      </dsp:nvSpPr>
      <dsp:spPr>
        <a:xfrm>
          <a:off x="0" y="1673668"/>
          <a:ext cx="3745464" cy="79709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u="sng" kern="1200" dirty="0" smtClean="0"/>
            <a:t>CSIRTs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e.g. National level CSIRTs, Corporate level CSIRTs.. others</a:t>
          </a:r>
        </a:p>
      </dsp:txBody>
      <dsp:txXfrm>
        <a:off x="38911" y="1712579"/>
        <a:ext cx="3667642" cy="719277"/>
      </dsp:txXfrm>
    </dsp:sp>
    <dsp:sp modelId="{42D937B7-91FC-944D-9741-2423B0DB5F80}">
      <dsp:nvSpPr>
        <dsp:cNvPr id="0" name=""/>
        <dsp:cNvSpPr/>
      </dsp:nvSpPr>
      <dsp:spPr>
        <a:xfrm>
          <a:off x="0" y="2508207"/>
          <a:ext cx="3745464" cy="79709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u="sng" kern="1200" dirty="0" smtClean="0"/>
            <a:t>Commercial Companies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e.g. Microsoft, Google, Anti-Virus Industry… others </a:t>
          </a:r>
          <a:endParaRPr kumimoji="1" lang="ja-JP" altLang="en-US" sz="1300" kern="1200" dirty="0"/>
        </a:p>
      </dsp:txBody>
      <dsp:txXfrm>
        <a:off x="38911" y="2547118"/>
        <a:ext cx="3667642" cy="719277"/>
      </dsp:txXfrm>
    </dsp:sp>
    <dsp:sp modelId="{E471A7F1-877B-2345-B14E-C143D89A3489}">
      <dsp:nvSpPr>
        <dsp:cNvPr id="0" name=""/>
        <dsp:cNvSpPr/>
      </dsp:nvSpPr>
      <dsp:spPr>
        <a:xfrm>
          <a:off x="0" y="3342747"/>
          <a:ext cx="3745464" cy="79709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u="sng" kern="1200" dirty="0" smtClean="0"/>
            <a:t>Open Source Data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kern="1200" dirty="0" smtClean="0"/>
            <a:t>e.g. </a:t>
          </a:r>
          <a:r>
            <a:rPr kumimoji="1" lang="en-US" altLang="ja-JP" sz="1300" kern="1200" dirty="0" err="1" smtClean="0"/>
            <a:t>Abuse.ch</a:t>
          </a:r>
          <a:r>
            <a:rPr kumimoji="1" lang="en-US" altLang="ja-JP" sz="1300" kern="1200" dirty="0" smtClean="0"/>
            <a:t>, DRG, </a:t>
          </a:r>
          <a:r>
            <a:rPr kumimoji="1" lang="en-US" altLang="ja-JP" sz="1300" kern="1200" dirty="0" err="1" smtClean="0"/>
            <a:t>PhishTank</a:t>
          </a:r>
          <a:r>
            <a:rPr kumimoji="1" lang="en-US" altLang="ja-JP" sz="1300" kern="1200" dirty="0" smtClean="0"/>
            <a:t>,  others</a:t>
          </a:r>
          <a:endParaRPr kumimoji="1" lang="ja-JP" altLang="en-US" sz="1300" kern="1200" dirty="0"/>
        </a:p>
      </dsp:txBody>
      <dsp:txXfrm>
        <a:off x="38911" y="3381658"/>
        <a:ext cx="3667642" cy="719277"/>
      </dsp:txXfrm>
    </dsp:sp>
    <dsp:sp modelId="{9968E849-DEBA-2047-ADD5-AD1A3F4012A3}">
      <dsp:nvSpPr>
        <dsp:cNvPr id="0" name=""/>
        <dsp:cNvSpPr/>
      </dsp:nvSpPr>
      <dsp:spPr>
        <a:xfrm>
          <a:off x="0" y="4177286"/>
          <a:ext cx="3745464" cy="79709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300" u="sng" kern="1200" dirty="0" smtClean="0"/>
            <a:t>Security Researchers</a:t>
          </a:r>
          <a:endParaRPr kumimoji="1" lang="ja-JP" altLang="en-US" sz="1300" u="sng" kern="1200" dirty="0"/>
        </a:p>
      </dsp:txBody>
      <dsp:txXfrm>
        <a:off x="38911" y="4216197"/>
        <a:ext cx="3667642" cy="719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F109-D514-3441-928F-B8AE63844F8E}">
      <dsp:nvSpPr>
        <dsp:cNvPr id="0" name=""/>
        <dsp:cNvSpPr/>
      </dsp:nvSpPr>
      <dsp:spPr>
        <a:xfrm>
          <a:off x="0" y="3963"/>
          <a:ext cx="2786238" cy="8611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Country/ASN Reports </a:t>
          </a:r>
          <a:endParaRPr kumimoji="1" lang="ja-JP" altLang="en-US" sz="2000" kern="1200" dirty="0"/>
        </a:p>
      </dsp:txBody>
      <dsp:txXfrm>
        <a:off x="42036" y="45999"/>
        <a:ext cx="2702166" cy="777048"/>
      </dsp:txXfrm>
    </dsp:sp>
    <dsp:sp modelId="{B7EAB17B-9FD5-FF4B-9FCC-A513E3CDE4F5}">
      <dsp:nvSpPr>
        <dsp:cNvPr id="0" name=""/>
        <dsp:cNvSpPr/>
      </dsp:nvSpPr>
      <dsp:spPr>
        <a:xfrm>
          <a:off x="0" y="997563"/>
          <a:ext cx="2786238" cy="8611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Statistics</a:t>
          </a:r>
          <a:endParaRPr kumimoji="1" lang="ja-JP" altLang="en-US" sz="2000" kern="1200" dirty="0"/>
        </a:p>
      </dsp:txBody>
      <dsp:txXfrm>
        <a:off x="42036" y="1039599"/>
        <a:ext cx="2702166" cy="777048"/>
      </dsp:txXfrm>
    </dsp:sp>
    <dsp:sp modelId="{134F5958-2BF9-CD4E-98C1-BFC746CB71A7}">
      <dsp:nvSpPr>
        <dsp:cNvPr id="0" name=""/>
        <dsp:cNvSpPr/>
      </dsp:nvSpPr>
      <dsp:spPr>
        <a:xfrm>
          <a:off x="0" y="1991163"/>
          <a:ext cx="2786238" cy="8611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Remediation Security Toolkits</a:t>
          </a:r>
          <a:endParaRPr kumimoji="1" lang="ja-JP" altLang="en-US" sz="2000" kern="1200" dirty="0"/>
        </a:p>
      </dsp:txBody>
      <dsp:txXfrm>
        <a:off x="42036" y="2033199"/>
        <a:ext cx="2702166" cy="777048"/>
      </dsp:txXfrm>
    </dsp:sp>
    <dsp:sp modelId="{6108BFF4-6426-754B-A112-15FFEBD6AD60}">
      <dsp:nvSpPr>
        <dsp:cNvPr id="0" name=""/>
        <dsp:cNvSpPr/>
      </dsp:nvSpPr>
      <dsp:spPr>
        <a:xfrm>
          <a:off x="0" y="2984764"/>
          <a:ext cx="2786238" cy="8611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kern="1200" dirty="0" smtClean="0"/>
            <a:t>Incident Reporting</a:t>
          </a:r>
          <a:endParaRPr kumimoji="1" lang="ja-JP" altLang="en-US" sz="2000" kern="1200" dirty="0"/>
        </a:p>
      </dsp:txBody>
      <dsp:txXfrm>
        <a:off x="42036" y="3026800"/>
        <a:ext cx="2702166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F109-D514-3441-928F-B8AE63844F8E}">
      <dsp:nvSpPr>
        <dsp:cNvPr id="0" name=""/>
        <dsp:cNvSpPr/>
      </dsp:nvSpPr>
      <dsp:spPr>
        <a:xfrm>
          <a:off x="0" y="385821"/>
          <a:ext cx="217015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baseline="0" dirty="0" smtClean="0"/>
            <a:t>Collective Intelligence Framework</a:t>
          </a:r>
        </a:p>
      </dsp:txBody>
      <dsp:txXfrm>
        <a:off x="59399" y="445220"/>
        <a:ext cx="2051353" cy="1098002"/>
      </dsp:txXfrm>
    </dsp:sp>
    <dsp:sp modelId="{228CACA7-64CA-EE40-8110-1B43006CE791}">
      <dsp:nvSpPr>
        <dsp:cNvPr id="0" name=""/>
        <dsp:cNvSpPr/>
      </dsp:nvSpPr>
      <dsp:spPr>
        <a:xfrm>
          <a:off x="0" y="1789821"/>
          <a:ext cx="2170151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err="1" smtClean="0"/>
            <a:t>CyberGreen</a:t>
          </a:r>
          <a:r>
            <a:rPr kumimoji="1" lang="en-US" altLang="ja-JP" sz="1600" kern="1200" baseline="0" dirty="0" smtClean="0"/>
            <a:t> Portal (API)</a:t>
          </a:r>
          <a:endParaRPr kumimoji="1" lang="ja-JP" altLang="en-US" sz="1600" kern="1200" dirty="0"/>
        </a:p>
      </dsp:txBody>
      <dsp:txXfrm>
        <a:off x="59399" y="1849220"/>
        <a:ext cx="205135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E3DD9-07C4-E24F-9101-306F397C3B7C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37E97-D253-E04B-9327-F787039C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8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9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EDC9-B324-3742-ADD4-9583BEEEDCF8}" type="datetimeFigureOut">
              <a:rPr lang="en-US" smtClean="0"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E6A10-C8CD-A844-AFC8-CD846DC42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6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50136"/>
            <a:ext cx="10515600" cy="819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8712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CD46-2F10-444E-975D-A4E0874AB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60" y="6326560"/>
            <a:ext cx="2721339" cy="5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ida.org/projects/spoofer/)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1190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CyberGreen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Clearing House for Global Mitigation of Best Practices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Spoofing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Spoofer</a:t>
            </a:r>
            <a:r>
              <a:rPr lang="en-US" dirty="0"/>
              <a:t> Project (</a:t>
            </a:r>
            <a:r>
              <a:rPr lang="en-US" u="sng" dirty="0">
                <a:hlinkClick r:id="rId2"/>
              </a:rPr>
              <a:t>https://www.caida.org/projects/spoofer</a:t>
            </a:r>
            <a:r>
              <a:rPr lang="en-US" u="sng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 has been refunded. </a:t>
            </a:r>
          </a:p>
          <a:p>
            <a:r>
              <a:rPr lang="en-US" dirty="0" smtClean="0"/>
              <a:t>Clearinghouse Objective:</a:t>
            </a:r>
          </a:p>
          <a:p>
            <a:pPr lvl="1"/>
            <a:r>
              <a:rPr lang="en-US" dirty="0" smtClean="0"/>
              <a:t>The Risk to an ASN without Anti-Spoof Protections</a:t>
            </a:r>
          </a:p>
          <a:p>
            <a:pPr lvl="1"/>
            <a:r>
              <a:rPr lang="en-US" dirty="0" smtClean="0"/>
              <a:t>Approaches to deploying </a:t>
            </a:r>
            <a:r>
              <a:rPr lang="en-US" dirty="0" err="1" smtClean="0"/>
              <a:t>Spoofer</a:t>
            </a:r>
            <a:r>
              <a:rPr lang="en-US" dirty="0" smtClean="0"/>
              <a:t> Project Nodes</a:t>
            </a:r>
          </a:p>
          <a:p>
            <a:pPr lvl="1"/>
            <a:r>
              <a:rPr lang="en-US" dirty="0" smtClean="0"/>
              <a:t>Example National Level Campaign to Encourage </a:t>
            </a:r>
            <a:r>
              <a:rPr lang="en-US" dirty="0" err="1" smtClean="0"/>
              <a:t>Spoofer</a:t>
            </a:r>
            <a:r>
              <a:rPr lang="en-US" dirty="0" smtClean="0"/>
              <a:t> Project Deployments.</a:t>
            </a:r>
          </a:p>
          <a:p>
            <a:pPr lvl="1"/>
            <a:r>
              <a:rPr lang="en-US" dirty="0" err="1" smtClean="0"/>
              <a:t>CyberGreen</a:t>
            </a:r>
            <a:r>
              <a:rPr lang="en-US" dirty="0" smtClean="0"/>
              <a:t> facilitated partnerships between CAIDA &amp; the CERT Team</a:t>
            </a:r>
          </a:p>
          <a:p>
            <a:pPr lvl="1"/>
            <a:endParaRPr lang="en-US" dirty="0"/>
          </a:p>
          <a:p>
            <a:r>
              <a:rPr lang="en-US" dirty="0" smtClean="0"/>
              <a:t>Expected Results – More </a:t>
            </a:r>
            <a:r>
              <a:rPr lang="en-US" dirty="0" err="1" smtClean="0"/>
              <a:t>Spoofer</a:t>
            </a:r>
            <a:r>
              <a:rPr lang="en-US" dirty="0" smtClean="0"/>
              <a:t> Project Surface Area of Measurement that can then be used to measure action.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88680" y="2469222"/>
            <a:ext cx="331725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Q. What is missing?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64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Malware Remediation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systems that have been </a:t>
            </a:r>
            <a:r>
              <a:rPr lang="en-US" dirty="0" err="1"/>
              <a:t>sinkholed</a:t>
            </a:r>
            <a:r>
              <a:rPr lang="en-US" dirty="0"/>
              <a:t> or taken over allow the community drive an industry infection to zero.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violated systems are an double risk from the known infector and the additional infections that are likely given that most malware disables updates and security software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0" y="3787140"/>
            <a:ext cx="452628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Vulnerability Remediation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Vulnerabilities are persistent attribute of our hyper-connected world. </a:t>
            </a:r>
            <a:endParaRPr lang="en-US" dirty="0" smtClean="0"/>
          </a:p>
          <a:p>
            <a:r>
              <a:rPr lang="en-US" dirty="0" smtClean="0"/>
              <a:t>The time </a:t>
            </a:r>
            <a:r>
              <a:rPr lang="en-US" dirty="0"/>
              <a:t>between an announce vulnerability and exploitation is small and often is driven </a:t>
            </a:r>
            <a:r>
              <a:rPr lang="en-US" dirty="0" smtClean="0"/>
              <a:t>by the perceived derived value of the exploitation.</a:t>
            </a:r>
          </a:p>
          <a:p>
            <a:r>
              <a:rPr lang="en-US" dirty="0"/>
              <a:t>What CERT Teams </a:t>
            </a:r>
            <a:r>
              <a:rPr lang="en-US" dirty="0" smtClean="0"/>
              <a:t>need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apidly </a:t>
            </a:r>
            <a:r>
              <a:rPr lang="en-US" dirty="0"/>
              <a:t>obtain measurable data on the vulnerability risk with their </a:t>
            </a:r>
            <a:r>
              <a:rPr lang="en-US" dirty="0" smtClean="0"/>
              <a:t>constituents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uild </a:t>
            </a:r>
            <a:r>
              <a:rPr lang="en-US" dirty="0"/>
              <a:t>metrics to measure that </a:t>
            </a:r>
            <a:r>
              <a:rPr lang="en-US" dirty="0" smtClean="0"/>
              <a:t>risk and communicates results.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rive </a:t>
            </a:r>
            <a:r>
              <a:rPr lang="en-US" dirty="0"/>
              <a:t>mitigation/remediation techniques to reduce the risk.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Security Toolkit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not one “security tool” that can cover all security issues encountered by an Organization.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“Security Toolkit” approach uses a broad set of security capabilities.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security capability has a an impact and appropriate use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are the tools we need to mitigate and remediate:</a:t>
            </a:r>
          </a:p>
          <a:p>
            <a:pPr lvl="1"/>
            <a:r>
              <a:rPr lang="en-US" b="1" dirty="0" smtClean="0"/>
              <a:t>Open Exploitable Ports. </a:t>
            </a:r>
            <a:endParaRPr lang="en-US" dirty="0" smtClean="0"/>
          </a:p>
          <a:p>
            <a:pPr lvl="1"/>
            <a:r>
              <a:rPr lang="en-US" b="1" dirty="0" smtClean="0"/>
              <a:t>Malware Infections. </a:t>
            </a:r>
          </a:p>
          <a:p>
            <a:pPr lvl="1"/>
            <a:r>
              <a:rPr lang="en-US" b="1" dirty="0" smtClean="0"/>
              <a:t>Vulnerabilities Accessible via the Internet. </a:t>
            </a:r>
          </a:p>
          <a:p>
            <a:pPr lvl="1"/>
            <a:r>
              <a:rPr lang="en-US" b="1" dirty="0" smtClean="0"/>
              <a:t>BCP Violations. </a:t>
            </a:r>
          </a:p>
          <a:p>
            <a:pPr lvl="1"/>
            <a:r>
              <a:rPr lang="en-US" b="1" dirty="0" smtClean="0"/>
              <a:t>Protocols That Should not be Exposed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NSP-SEC Top Ten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311791"/>
            <a:ext cx="5455920" cy="46266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Working within the NSP-SEC Community (Backbone Operators)</a:t>
            </a:r>
          </a:p>
          <a:p>
            <a:r>
              <a:rPr lang="en-US" dirty="0" smtClean="0"/>
              <a:t>Interviews with the most active participants. </a:t>
            </a:r>
          </a:p>
          <a:p>
            <a:r>
              <a:rPr lang="en-US" dirty="0" smtClean="0"/>
              <a:t>What would be the key tools everyone needs deploy now.</a:t>
            </a:r>
          </a:p>
          <a:p>
            <a:r>
              <a:rPr lang="en-US" dirty="0" err="1" smtClean="0"/>
              <a:t>CyberGreen</a:t>
            </a:r>
            <a:r>
              <a:rPr lang="en-US" dirty="0" smtClean="0"/>
              <a:t> would use the same approach with the Global Mitigation BCPs.</a:t>
            </a:r>
          </a:p>
          <a:p>
            <a:r>
              <a:rPr lang="en-US" dirty="0" smtClean="0"/>
              <a:t>This list of BCPs would evolve over time based on experience, innovation, and results.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355080" y="1260098"/>
            <a:ext cx="5181600" cy="467836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Prepare your NOC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Mitigation Communities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err="1" smtClean="0"/>
              <a:t>iNOC</a:t>
            </a:r>
            <a:r>
              <a:rPr lang="en-US" sz="2400" dirty="0" smtClean="0"/>
              <a:t>-DBA Hotline 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Point Protection on Every Device 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Edge Protection 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Remote triggered black hole filtering 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Sink holes 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Source address validation on all customer traffic 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Control Plane Protection</a:t>
            </a:r>
          </a:p>
          <a:p>
            <a:pPr marL="533400" indent="-533400">
              <a:buFont typeface="Wingdings" charset="2"/>
              <a:buAutoNum type="arabicPeriod"/>
            </a:pPr>
            <a:r>
              <a:rPr lang="en-US" sz="2400" dirty="0" smtClean="0"/>
              <a:t>Total Visibility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2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the Toolkit be applied?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330440" y="1996440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CyberGreen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67040" y="2923203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CERT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803640" y="3849966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ASN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540240" y="4776728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&amp;</a:t>
            </a:r>
          </a:p>
          <a:p>
            <a:pPr algn="ctr"/>
            <a:r>
              <a:rPr lang="en-US" dirty="0" smtClean="0"/>
              <a:t>Customer</a:t>
            </a:r>
            <a:endParaRPr lang="en-US" dirty="0"/>
          </a:p>
        </p:txBody>
      </p:sp>
      <p:cxnSp>
        <p:nvCxnSpPr>
          <p:cNvPr id="8" name="Curved Connector 7"/>
          <p:cNvCxnSpPr>
            <a:stCxn id="7" idx="2"/>
            <a:endCxn id="8" idx="0"/>
          </p:cNvCxnSpPr>
          <p:nvPr/>
        </p:nvCxnSpPr>
        <p:spPr>
          <a:xfrm rot="16200000" flipH="1">
            <a:off x="8279299" y="2403941"/>
            <a:ext cx="301923" cy="73660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8" idx="2"/>
            <a:endCxn id="10" idx="0"/>
          </p:cNvCxnSpPr>
          <p:nvPr/>
        </p:nvCxnSpPr>
        <p:spPr>
          <a:xfrm rot="16200000" flipH="1">
            <a:off x="9015899" y="3330704"/>
            <a:ext cx="301923" cy="7366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0" idx="2"/>
          </p:cNvCxnSpPr>
          <p:nvPr/>
        </p:nvCxnSpPr>
        <p:spPr>
          <a:xfrm rot="16200000" flipH="1">
            <a:off x="9752499" y="4257467"/>
            <a:ext cx="301922" cy="7366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1341120" y="1676400"/>
            <a:ext cx="3017520" cy="944879"/>
          </a:xfrm>
          <a:prstGeom prst="wedgeRoundRectCallout">
            <a:avLst>
              <a:gd name="adj1" fmla="val 172220"/>
              <a:gd name="adj2" fmla="val 6868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CyberGreen</a:t>
            </a:r>
            <a:r>
              <a:rPr lang="en-US" b="1" dirty="0" smtClean="0">
                <a:solidFill>
                  <a:schemeClr val="tx1"/>
                </a:solidFill>
              </a:rPr>
              <a:t> Metrics Tools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341120" y="2839383"/>
            <a:ext cx="3017520" cy="944879"/>
          </a:xfrm>
          <a:prstGeom prst="wedgeRoundRectCallout">
            <a:avLst>
              <a:gd name="adj1" fmla="val 197977"/>
              <a:gd name="adj2" fmla="val 396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CERT Level Communication, Mitigation, Remediation &amp; Tracking Toolkit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341120" y="4002366"/>
            <a:ext cx="3017520" cy="944879"/>
          </a:xfrm>
          <a:prstGeom prst="wedgeRoundRectCallout">
            <a:avLst>
              <a:gd name="adj1" fmla="val 221210"/>
              <a:gd name="adj2" fmla="val 170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ASN Level Communication, Mitigation, Remediation &amp; Tracking Toolkit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Data Sources and Managing those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security data sources that people realize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CyberGreen</a:t>
            </a:r>
            <a:r>
              <a:rPr lang="en-US" dirty="0" smtClean="0"/>
              <a:t> is an aggregation of security data sets applied to a goal.</a:t>
            </a:r>
          </a:p>
          <a:p>
            <a:r>
              <a:rPr lang="en-US" dirty="0" smtClean="0"/>
              <a:t>Empowering each CERT to build their own relationships with the each data source would be encouraged.</a:t>
            </a:r>
          </a:p>
          <a:p>
            <a:r>
              <a:rPr lang="en-US" dirty="0" smtClean="0"/>
              <a:t>Clearinghouse Objective:</a:t>
            </a:r>
          </a:p>
          <a:p>
            <a:pPr lvl="1"/>
            <a:r>
              <a:rPr lang="en-US" dirty="0" smtClean="0"/>
              <a:t>Work with the data source to ensure there are clear instructions for CERT participation.</a:t>
            </a:r>
          </a:p>
          <a:p>
            <a:pPr lvl="1"/>
            <a:r>
              <a:rPr lang="en-US" dirty="0" smtClean="0"/>
              <a:t>Training module to illustrate how these relationships are mutually benefited.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Building the Telemetry Capabilities within the CERT </a:t>
            </a:r>
            <a:r>
              <a:rPr lang="en-US" b="1" dirty="0" smtClean="0"/>
              <a:t>Constituents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Most of our Security Data Sources have limited Surface Area of Visibility.</a:t>
            </a:r>
          </a:p>
          <a:p>
            <a:r>
              <a:rPr lang="en-US" dirty="0" smtClean="0"/>
              <a:t>We are limited by the sensor deployments. </a:t>
            </a:r>
          </a:p>
          <a:p>
            <a:r>
              <a:rPr lang="en-US" dirty="0" smtClean="0"/>
              <a:t>One </a:t>
            </a:r>
            <a:r>
              <a:rPr lang="en-US" dirty="0"/>
              <a:t>element of building security data partner relationships is through the expansion of the sensors and data collection efforts. </a:t>
            </a:r>
            <a:endParaRPr lang="en-US" dirty="0" smtClean="0"/>
          </a:p>
          <a:p>
            <a:r>
              <a:rPr lang="en-US" dirty="0" smtClean="0"/>
              <a:t>CERT </a:t>
            </a:r>
            <a:r>
              <a:rPr lang="en-US" dirty="0"/>
              <a:t>Teams would be taught several examples, how they could encourage their constituents to participate, and then how that benefits all of the CERT’s constituents. </a:t>
            </a:r>
          </a:p>
        </p:txBody>
      </p:sp>
    </p:spTree>
    <p:extLst>
      <p:ext uri="{BB962C8B-B14F-4D97-AF65-F5344CB8AC3E}">
        <p14:creationId xmlns:p14="http://schemas.microsoft.com/office/powerpoint/2010/main" val="6799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CyberGreen</a:t>
            </a:r>
            <a:r>
              <a:rPr lang="en-US" dirty="0" smtClean="0"/>
              <a:t> Clearing House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CyberGreen</a:t>
            </a:r>
            <a:r>
              <a:rPr lang="en-US" dirty="0" smtClean="0"/>
              <a:t> Workshop Materials under CC license that can be used to Empower the CERTs Constituents</a:t>
            </a:r>
          </a:p>
          <a:p>
            <a:r>
              <a:rPr lang="en-US" dirty="0" err="1" smtClean="0"/>
              <a:t>CyberGreen</a:t>
            </a:r>
            <a:r>
              <a:rPr lang="en-US" dirty="0" smtClean="0"/>
              <a:t> Tools to conduct mitigation &amp; remediation campaigns with their constituents and measure the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8137-6939-40F0-B5CA-7DE7A4A754E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937204"/>
              </p:ext>
            </p:extLst>
          </p:nvPr>
        </p:nvGraphicFramePr>
        <p:xfrm>
          <a:off x="675862" y="1152939"/>
          <a:ext cx="3745464" cy="4978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506474"/>
              </p:ext>
            </p:extLst>
          </p:nvPr>
        </p:nvGraphicFramePr>
        <p:xfrm>
          <a:off x="8080545" y="1739170"/>
          <a:ext cx="2786238" cy="3849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図形グループ 12"/>
          <p:cNvGrpSpPr/>
          <p:nvPr/>
        </p:nvGrpSpPr>
        <p:grpSpPr>
          <a:xfrm>
            <a:off x="4932641" y="1892892"/>
            <a:ext cx="2623313" cy="3709963"/>
            <a:chOff x="3625853" y="1637730"/>
            <a:chExt cx="2623313" cy="3709963"/>
          </a:xfrm>
        </p:grpSpPr>
        <p:graphicFrame>
          <p:nvGraphicFramePr>
            <p:cNvPr id="10" name="コンテンツ プレースホルダー 8"/>
            <p:cNvGraphicFramePr>
              <a:graphicFrameLocks/>
            </p:cNvGraphicFramePr>
            <p:nvPr>
              <p:extLst/>
            </p:nvPr>
          </p:nvGraphicFramePr>
          <p:xfrm>
            <a:off x="3861798" y="1888404"/>
            <a:ext cx="2170151" cy="33924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2" name="角丸四角形 11"/>
            <p:cNvSpPr/>
            <p:nvPr/>
          </p:nvSpPr>
          <p:spPr>
            <a:xfrm>
              <a:off x="3625853" y="1637730"/>
              <a:ext cx="2623313" cy="3709963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>
                  <a:solidFill>
                    <a:schemeClr val="tx1"/>
                  </a:solidFill>
                </a:rPr>
                <a:t>CyberGreen</a:t>
              </a:r>
              <a:r>
                <a:rPr lang="en-US" altLang="ja-JP" dirty="0">
                  <a:solidFill>
                    <a:schemeClr val="tx1"/>
                  </a:solidFill>
                </a:rPr>
                <a:t> Platform</a:t>
              </a:r>
            </a:p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  <a:p>
              <a:pPr algn="ctr"/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7" name="直線矢印コネクタ 16"/>
          <p:cNvCxnSpPr>
            <a:endCxn id="12" idx="1"/>
          </p:cNvCxnSpPr>
          <p:nvPr/>
        </p:nvCxnSpPr>
        <p:spPr>
          <a:xfrm>
            <a:off x="4431370" y="1271161"/>
            <a:ext cx="501270" cy="2476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12" idx="1"/>
          </p:cNvCxnSpPr>
          <p:nvPr/>
        </p:nvCxnSpPr>
        <p:spPr>
          <a:xfrm>
            <a:off x="4431370" y="2247057"/>
            <a:ext cx="501270" cy="1500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endCxn id="12" idx="1"/>
          </p:cNvCxnSpPr>
          <p:nvPr/>
        </p:nvCxnSpPr>
        <p:spPr>
          <a:xfrm>
            <a:off x="4431370" y="3209583"/>
            <a:ext cx="501270" cy="538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endCxn id="12" idx="1"/>
          </p:cNvCxnSpPr>
          <p:nvPr/>
        </p:nvCxnSpPr>
        <p:spPr>
          <a:xfrm flipV="1">
            <a:off x="4431370" y="3747874"/>
            <a:ext cx="501270" cy="397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endCxn id="12" idx="1"/>
          </p:cNvCxnSpPr>
          <p:nvPr/>
        </p:nvCxnSpPr>
        <p:spPr>
          <a:xfrm flipV="1">
            <a:off x="4431370" y="3747873"/>
            <a:ext cx="501270" cy="1319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endCxn id="12" idx="1"/>
          </p:cNvCxnSpPr>
          <p:nvPr/>
        </p:nvCxnSpPr>
        <p:spPr>
          <a:xfrm flipV="1">
            <a:off x="4431370" y="3747874"/>
            <a:ext cx="501270" cy="2384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7555953" y="3209582"/>
            <a:ext cx="537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7542585" y="4254993"/>
            <a:ext cx="537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タイトル 1"/>
          <p:cNvSpPr>
            <a:spLocks noGrp="1"/>
          </p:cNvSpPr>
          <p:nvPr>
            <p:ph type="title"/>
          </p:nvPr>
        </p:nvSpPr>
        <p:spPr>
          <a:xfrm>
            <a:off x="1981200" y="18106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The </a:t>
            </a:r>
            <a:r>
              <a:rPr kumimoji="1" lang="en-US" altLang="ja-JP" sz="4000" dirty="0" err="1"/>
              <a:t>CyberGreen</a:t>
            </a:r>
            <a:r>
              <a:rPr kumimoji="1" lang="en-US" altLang="ja-JP" sz="4000" dirty="0"/>
              <a:t> </a:t>
            </a:r>
            <a:r>
              <a:rPr kumimoji="1" lang="en-US" altLang="ja-JP" sz="4000" dirty="0" smtClean="0"/>
              <a:t>Metrics</a:t>
            </a:r>
            <a:endParaRPr kumimoji="1" lang="ja-JP" altLang="en-US" sz="4000" dirty="0"/>
          </a:p>
        </p:txBody>
      </p:sp>
      <p:cxnSp>
        <p:nvCxnSpPr>
          <p:cNvPr id="18" name="直線矢印コネクタ 28"/>
          <p:cNvCxnSpPr/>
          <p:nvPr/>
        </p:nvCxnSpPr>
        <p:spPr>
          <a:xfrm>
            <a:off x="7555953" y="2247057"/>
            <a:ext cx="537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28"/>
          <p:cNvCxnSpPr/>
          <p:nvPr/>
        </p:nvCxnSpPr>
        <p:spPr>
          <a:xfrm>
            <a:off x="7542585" y="5200634"/>
            <a:ext cx="5379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245241" y="6026205"/>
            <a:ext cx="1998111" cy="589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Metrics</a:t>
            </a:r>
            <a:endParaRPr lang="en-US" dirty="0"/>
          </a:p>
        </p:txBody>
      </p:sp>
      <p:cxnSp>
        <p:nvCxnSpPr>
          <p:cNvPr id="22" name="直線矢印コネクタ 28"/>
          <p:cNvCxnSpPr>
            <a:stCxn id="2" idx="0"/>
            <a:endCxn id="12" idx="2"/>
          </p:cNvCxnSpPr>
          <p:nvPr/>
        </p:nvCxnSpPr>
        <p:spPr>
          <a:xfrm flipV="1">
            <a:off x="6244297" y="5602855"/>
            <a:ext cx="1" cy="423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6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274638"/>
            <a:ext cx="10561320" cy="1143000"/>
          </a:xfrm>
        </p:spPr>
        <p:txBody>
          <a:bodyPr>
            <a:noAutofit/>
          </a:bodyPr>
          <a:lstStyle/>
          <a:p>
            <a:r>
              <a:rPr lang="is-IS" sz="3200" dirty="0">
                <a:latin typeface="Chalkduster" charset="0"/>
                <a:ea typeface="Chalkduster" charset="0"/>
                <a:cs typeface="Chalkduster" charset="0"/>
              </a:rPr>
              <a:t>…. </a:t>
            </a:r>
            <a:r>
              <a:rPr lang="en-US" sz="3200" dirty="0">
                <a:latin typeface="Chalkduster" charset="0"/>
                <a:ea typeface="Chalkduster" charset="0"/>
                <a:cs typeface="Chalkduster" charset="0"/>
              </a:rPr>
              <a:t>O</a:t>
            </a:r>
            <a:r>
              <a:rPr lang="is-IS" sz="3200" dirty="0">
                <a:latin typeface="Chalkduster" charset="0"/>
                <a:ea typeface="Chalkduster" charset="0"/>
                <a:cs typeface="Chalkduster" charset="0"/>
              </a:rPr>
              <a:t>ver 20 years ago in APRICOT </a:t>
            </a:r>
            <a:r>
              <a:rPr lang="is-IS" sz="3200" dirty="0" smtClean="0">
                <a:latin typeface="Chalkduster" charset="0"/>
                <a:ea typeface="Chalkduster" charset="0"/>
                <a:cs typeface="Chalkduster" charset="0"/>
              </a:rPr>
              <a:t>1 (1996)</a:t>
            </a:r>
            <a:endParaRPr lang="en-US" sz="3200" dirty="0">
              <a:latin typeface="Chalkduster" charset="0"/>
              <a:ea typeface="Chalkduster" charset="0"/>
              <a:cs typeface="Chalkdus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Security “Side Door” Session:</a:t>
            </a:r>
          </a:p>
          <a:p>
            <a:pPr lvl="1"/>
            <a:r>
              <a:rPr lang="en-US" sz="2000" dirty="0"/>
              <a:t>BGP Prefix filtering</a:t>
            </a:r>
          </a:p>
          <a:p>
            <a:pPr lvl="1"/>
            <a:r>
              <a:rPr lang="en-US" sz="2000" dirty="0"/>
              <a:t>Source Address Validation</a:t>
            </a:r>
          </a:p>
          <a:p>
            <a:pPr lvl="1"/>
            <a:r>
              <a:rPr lang="en-US" sz="2000" dirty="0"/>
              <a:t>Close open ports</a:t>
            </a:r>
          </a:p>
          <a:p>
            <a:pPr lvl="1"/>
            <a:r>
              <a:rPr lang="en-US" sz="2000" dirty="0"/>
              <a:t>Danger of Reflection attacks</a:t>
            </a:r>
          </a:p>
          <a:p>
            <a:pPr lvl="1"/>
            <a:r>
              <a:rPr lang="en-US" sz="2000" dirty="0"/>
              <a:t>Danger of </a:t>
            </a:r>
            <a:r>
              <a:rPr lang="en-US" sz="2000" dirty="0" err="1"/>
              <a:t>DoS</a:t>
            </a:r>
            <a:r>
              <a:rPr lang="en-US" sz="2000" dirty="0"/>
              <a:t> attacks</a:t>
            </a:r>
          </a:p>
          <a:p>
            <a:pPr lvl="1"/>
            <a:r>
              <a:rPr lang="en-US" sz="2000" dirty="0"/>
              <a:t>“Advance Persistent Threat” (used a different phrase)</a:t>
            </a:r>
          </a:p>
          <a:p>
            <a:pPr lvl="1"/>
            <a:r>
              <a:rPr lang="en-US" sz="2000" dirty="0"/>
              <a:t>Patch your systems</a:t>
            </a:r>
          </a:p>
          <a:p>
            <a:pPr lvl="1"/>
            <a:r>
              <a:rPr lang="en-US" sz="2000" dirty="0"/>
              <a:t>Monitoring the scanning of the network</a:t>
            </a:r>
          </a:p>
          <a:p>
            <a:r>
              <a:rPr lang="en-US" sz="2400" dirty="0"/>
              <a:t>Does this all resonate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r>
              <a:rPr lang="en-US" sz="2400" dirty="0" smtClean="0"/>
              <a:t>What is not working?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353" y="1600201"/>
            <a:ext cx="3582444" cy="12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0306" y="3254188"/>
            <a:ext cx="1344706" cy="98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Lots of Data Sources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97741" y="2971800"/>
            <a:ext cx="1667435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 Management, Convert, and Store Temp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971365" y="2971800"/>
            <a:ext cx="1667435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Merge Processing &amp; Storage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844989" y="2971800"/>
            <a:ext cx="1667435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Analytics</a:t>
            </a:r>
          </a:p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718613" y="2971800"/>
            <a:ext cx="1667435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</a:t>
            </a:r>
          </a:p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718612" y="1297311"/>
            <a:ext cx="1667435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Reporting</a:t>
            </a:r>
          </a:p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718612" y="4646289"/>
            <a:ext cx="1667435" cy="154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Incident</a:t>
            </a:r>
          </a:p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0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Feedback</a:t>
            </a:r>
          </a:p>
          <a:p>
            <a:r>
              <a:rPr lang="en-US" dirty="0" smtClean="0"/>
              <a:t>Seek Active CERT Partners to interact on the a new set up BCPs that will be the mitigation</a:t>
            </a:r>
            <a:r>
              <a:rPr lang="en-US" dirty="0"/>
              <a:t> </a:t>
            </a:r>
            <a:r>
              <a:rPr lang="en-US" dirty="0" smtClean="0"/>
              <a:t>&amp; remediation toolkit.</a:t>
            </a:r>
          </a:p>
          <a:p>
            <a:r>
              <a:rPr lang="en-US" dirty="0" smtClean="0"/>
              <a:t>Recruit Contributing Champions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“ACK”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have data  </a:t>
            </a:r>
            <a:r>
              <a:rPr lang="is-IS" dirty="0" smtClean="0"/>
              <a:t>…. Organizations are able to get data from attacks that inlcude all the details needed to take action.</a:t>
            </a:r>
            <a:endParaRPr lang="is-IS" dirty="0"/>
          </a:p>
          <a:p>
            <a:r>
              <a:rPr lang="is-IS" dirty="0" smtClean="0"/>
              <a:t>We share the data ... Within Trust Communities Organizations share details of the attack.</a:t>
            </a:r>
            <a:endParaRPr lang="is-IS" dirty="0"/>
          </a:p>
          <a:p>
            <a:r>
              <a:rPr lang="is-IS" dirty="0" smtClean="0"/>
              <a:t>We ask for help ... Organizations who have been attacked then ask for help</a:t>
            </a:r>
          </a:p>
          <a:p>
            <a:r>
              <a:rPr lang="is-IS" dirty="0" smtClean="0"/>
              <a:t>We then get a “ACK.”  What does that mean? What do people really do?</a:t>
            </a:r>
          </a:p>
          <a:p>
            <a:r>
              <a:rPr lang="is-IS" dirty="0" smtClean="0"/>
              <a:t>What would be helpful are tools to entice and measure the “ACK” from an incident.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CyberGreen</a:t>
            </a:r>
            <a:r>
              <a:rPr lang="en-US" b="1" dirty="0"/>
              <a:t>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Publicly Visible Security Hygiene/Mitigation/Remediation Metrics that Facilitates </a:t>
            </a:r>
            <a:r>
              <a:rPr lang="en-US" dirty="0" smtClean="0"/>
              <a:t>Action  </a:t>
            </a:r>
            <a:r>
              <a:rPr lang="is-IS" dirty="0" smtClean="0"/>
              <a:t>…. IF we have: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" y="2743200"/>
            <a:ext cx="7574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is-IS" sz="2400" dirty="0" smtClean="0"/>
              <a:t>Communication that leads to measurable action.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sz="2400" dirty="0" smtClean="0"/>
              <a:t>Tools the can be used by each level down stream.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sz="2400" dirty="0" smtClean="0"/>
              <a:t>Mitigation/Remedation Techniques that each can be applied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sz="2400" dirty="0" smtClean="0"/>
              <a:t>Review of the data to see if that action leads to the expected results</a:t>
            </a:r>
          </a:p>
          <a:p>
            <a:pPr marL="914400" lvl="1" indent="-457200">
              <a:buFont typeface="+mj-lt"/>
              <a:buAutoNum type="arabicPeriod"/>
            </a:pPr>
            <a:r>
              <a:rPr lang="is-IS" sz="2400" dirty="0" smtClean="0"/>
              <a:t>Feedback mechinism learn, share, and try new approaches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8412480" y="2697480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CyberGreen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9080" y="3624243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CERT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885680" y="4551006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ASN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622280" y="5477768"/>
            <a:ext cx="1463040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&amp;</a:t>
            </a:r>
          </a:p>
          <a:p>
            <a:pPr algn="ctr"/>
            <a:r>
              <a:rPr lang="en-US" dirty="0" smtClean="0"/>
              <a:t>Customer</a:t>
            </a:r>
            <a:endParaRPr lang="en-US" dirty="0"/>
          </a:p>
        </p:txBody>
      </p:sp>
      <p:cxnSp>
        <p:nvCxnSpPr>
          <p:cNvPr id="14" name="Curved Connector 13"/>
          <p:cNvCxnSpPr>
            <a:stCxn id="5" idx="2"/>
            <a:endCxn id="6" idx="0"/>
          </p:cNvCxnSpPr>
          <p:nvPr/>
        </p:nvCxnSpPr>
        <p:spPr>
          <a:xfrm rot="16200000" flipH="1">
            <a:off x="9361339" y="3104981"/>
            <a:ext cx="301923" cy="73660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6" idx="2"/>
            <a:endCxn id="8" idx="0"/>
          </p:cNvCxnSpPr>
          <p:nvPr/>
        </p:nvCxnSpPr>
        <p:spPr>
          <a:xfrm rot="16200000" flipH="1">
            <a:off x="10097939" y="4031744"/>
            <a:ext cx="301923" cy="7366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8" idx="2"/>
            <a:endCxn id="10" idx="0"/>
          </p:cNvCxnSpPr>
          <p:nvPr/>
        </p:nvCxnSpPr>
        <p:spPr>
          <a:xfrm rot="16200000" flipH="1">
            <a:off x="10834539" y="4958507"/>
            <a:ext cx="301922" cy="7366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Can Be Measured?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658301"/>
          </a:xfrm>
        </p:spPr>
        <p:txBody>
          <a:bodyPr>
            <a:normAutofit/>
          </a:bodyPr>
          <a:lstStyle/>
          <a:p>
            <a:r>
              <a:rPr lang="en-US" sz="2400" b="1" dirty="0"/>
              <a:t>Open Exploitable </a:t>
            </a:r>
            <a:r>
              <a:rPr lang="en-US" sz="2400" b="1" dirty="0" smtClean="0"/>
              <a:t>Ports. </a:t>
            </a:r>
            <a:r>
              <a:rPr lang="en-US" sz="2400" dirty="0" smtClean="0"/>
              <a:t>Obvious first Choices</a:t>
            </a:r>
          </a:p>
          <a:p>
            <a:r>
              <a:rPr lang="en-US" sz="2400" b="1" dirty="0"/>
              <a:t>Malware </a:t>
            </a:r>
            <a:r>
              <a:rPr lang="en-US" sz="2400" b="1" dirty="0" smtClean="0"/>
              <a:t>Infections. </a:t>
            </a:r>
            <a:r>
              <a:rPr lang="en-US" sz="2400" dirty="0" smtClean="0"/>
              <a:t>Selective per Malware specifics – Obvious Plugin to a Sinkhole Operation</a:t>
            </a:r>
          </a:p>
          <a:p>
            <a:r>
              <a:rPr lang="en-US" sz="2400" b="1" dirty="0"/>
              <a:t>Vulnerabilities Accessible via the </a:t>
            </a:r>
            <a:r>
              <a:rPr lang="en-US" sz="2400" b="1" dirty="0" smtClean="0"/>
              <a:t>Internet. </a:t>
            </a:r>
            <a:r>
              <a:rPr lang="en-US" sz="2400" dirty="0" smtClean="0"/>
              <a:t>Can be done with many of the “Network Attack Vector” Vulnerabilities</a:t>
            </a:r>
          </a:p>
          <a:p>
            <a:r>
              <a:rPr lang="en-US" sz="2400" b="1" dirty="0"/>
              <a:t>BCP </a:t>
            </a:r>
            <a:r>
              <a:rPr lang="en-US" sz="2400" b="1" dirty="0" smtClean="0"/>
              <a:t>Violations. </a:t>
            </a:r>
            <a:r>
              <a:rPr lang="en-US" sz="2400" dirty="0" smtClean="0"/>
              <a:t>New area to consider.</a:t>
            </a:r>
          </a:p>
          <a:p>
            <a:r>
              <a:rPr lang="en-US" sz="2400" b="1" dirty="0"/>
              <a:t>Protocols That Should not be </a:t>
            </a:r>
            <a:r>
              <a:rPr lang="en-US" sz="2400" b="1" dirty="0" smtClean="0"/>
              <a:t>Exposed – </a:t>
            </a:r>
            <a:r>
              <a:rPr lang="en-US" sz="2400" dirty="0" smtClean="0"/>
              <a:t>Closing the backdoors into a network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5157" y="5696148"/>
            <a:ext cx="10708643" cy="484626"/>
            <a:chOff x="645157" y="5871359"/>
            <a:chExt cx="10708643" cy="484626"/>
          </a:xfrm>
        </p:grpSpPr>
        <p:sp>
          <p:nvSpPr>
            <p:cNvPr id="9" name="Shape 24"/>
            <p:cNvSpPr/>
            <p:nvPr/>
          </p:nvSpPr>
          <p:spPr>
            <a:xfrm>
              <a:off x="8505623" y="5872186"/>
              <a:ext cx="2848177" cy="48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9931" y="0"/>
                  </a:lnTo>
                  <a:lnTo>
                    <a:pt x="21600" y="10800"/>
                  </a:lnTo>
                  <a:lnTo>
                    <a:pt x="1993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AFB5BC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14288" lvl="8" defTabSz="1460500">
                <a:defRPr sz="2000">
                  <a:solidFill>
                    <a:srgbClr val="A3D253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rPr dirty="0"/>
                <a:t>     </a:t>
              </a:r>
              <a:r>
                <a:rPr sz="1800" dirty="0">
                  <a:solidFill>
                    <a:srgbClr val="85858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Apr</a:t>
              </a:r>
            </a:p>
          </p:txBody>
        </p:sp>
        <p:sp>
          <p:nvSpPr>
            <p:cNvPr id="10" name="Shape 25"/>
            <p:cNvSpPr/>
            <p:nvPr/>
          </p:nvSpPr>
          <p:spPr>
            <a:xfrm>
              <a:off x="5885467" y="5872186"/>
              <a:ext cx="2848177" cy="48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9931" y="0"/>
                  </a:lnTo>
                  <a:lnTo>
                    <a:pt x="21600" y="10800"/>
                  </a:lnTo>
                  <a:lnTo>
                    <a:pt x="1993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AFB5BC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14288" lvl="8" defTabSz="1460500">
                <a:defRPr sz="2000">
                  <a:solidFill>
                    <a:srgbClr val="A3D253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rPr dirty="0"/>
                <a:t>     </a:t>
              </a:r>
              <a:r>
                <a:rPr sz="1800" dirty="0">
                  <a:solidFill>
                    <a:srgbClr val="85858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Mar</a:t>
              </a:r>
            </a:p>
          </p:txBody>
        </p:sp>
        <p:sp>
          <p:nvSpPr>
            <p:cNvPr id="11" name="Shape 26"/>
            <p:cNvSpPr/>
            <p:nvPr/>
          </p:nvSpPr>
          <p:spPr>
            <a:xfrm>
              <a:off x="3265311" y="5874402"/>
              <a:ext cx="2848178" cy="47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9931" y="0"/>
                  </a:lnTo>
                  <a:lnTo>
                    <a:pt x="21600" y="10800"/>
                  </a:lnTo>
                  <a:lnTo>
                    <a:pt x="1993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2D7DE"/>
            </a:solidFill>
            <a:ln w="12700" cap="flat">
              <a:solidFill>
                <a:srgbClr val="9AA3AB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14288" lvl="8" defTabSz="1460500">
                <a:defRPr sz="2000">
                  <a:solidFill>
                    <a:srgbClr val="A3D253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rPr dirty="0"/>
                <a:t>     </a:t>
              </a:r>
              <a:r>
                <a:rPr sz="1800" dirty="0">
                  <a:solidFill>
                    <a:srgbClr val="85858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Feb</a:t>
              </a:r>
            </a:p>
          </p:txBody>
        </p:sp>
        <p:sp>
          <p:nvSpPr>
            <p:cNvPr id="12" name="Shape 27"/>
            <p:cNvSpPr/>
            <p:nvPr/>
          </p:nvSpPr>
          <p:spPr>
            <a:xfrm>
              <a:off x="645157" y="5871359"/>
              <a:ext cx="2848177" cy="48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19931" y="0"/>
                  </a:lnTo>
                  <a:lnTo>
                    <a:pt x="21600" y="10800"/>
                  </a:lnTo>
                  <a:lnTo>
                    <a:pt x="1993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AFB5BC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14288" lvl="8" defTabSz="1460500">
                <a:defRPr sz="2000">
                  <a:solidFill>
                    <a:srgbClr val="A3D253"/>
                  </a:solidFill>
                  <a:latin typeface="Helvetica Neue Bold Condensed"/>
                  <a:ea typeface="Helvetica Neue Bold Condensed"/>
                  <a:cs typeface="Helvetica Neue Bold Condensed"/>
                  <a:sym typeface="Helvetica Neue Bold Condensed"/>
                </a:defRPr>
              </a:pPr>
              <a:r>
                <a:rPr dirty="0"/>
                <a:t>  </a:t>
              </a:r>
              <a:r>
                <a:rPr sz="1800" dirty="0">
                  <a:solidFill>
                    <a:srgbClr val="85858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Jan</a:t>
              </a:r>
            </a:p>
          </p:txBody>
        </p:sp>
      </p:grpSp>
      <p:graphicFrame>
        <p:nvGraphicFramePr>
          <p:cNvPr id="14" name="Chart 20"/>
          <p:cNvGraphicFramePr/>
          <p:nvPr>
            <p:extLst>
              <p:ext uri="{D42A27DB-BD31-4B8C-83A1-F6EECF244321}">
                <p14:modId xmlns:p14="http://schemas.microsoft.com/office/powerpoint/2010/main" val="619352144"/>
              </p:ext>
            </p:extLst>
          </p:nvPr>
        </p:nvGraphicFramePr>
        <p:xfrm>
          <a:off x="178924" y="3641227"/>
          <a:ext cx="11174876" cy="241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94320" y="4407491"/>
            <a:ext cx="3317254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Q. What is missing?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78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 Open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Open Reflectors are the obvious first choice.</a:t>
            </a:r>
          </a:p>
          <a:p>
            <a:r>
              <a:rPr lang="en-US" dirty="0" smtClean="0"/>
              <a:t>We have the data, the tools, and measurable consequences.</a:t>
            </a:r>
          </a:p>
          <a:p>
            <a:r>
              <a:rPr lang="en-US" dirty="0" err="1" smtClean="0"/>
              <a:t>CyberGreen</a:t>
            </a:r>
            <a:r>
              <a:rPr lang="en-US" dirty="0" smtClean="0"/>
              <a:t> Objective with the Clearing House:</a:t>
            </a:r>
          </a:p>
          <a:p>
            <a:pPr lvl="1"/>
            <a:r>
              <a:rPr lang="en-US" dirty="0" smtClean="0"/>
              <a:t>How CERTs can use the data?</a:t>
            </a:r>
          </a:p>
          <a:p>
            <a:pPr lvl="1"/>
            <a:r>
              <a:rPr lang="en-US" dirty="0" smtClean="0"/>
              <a:t>The BCPs to protect the Open DNS Resolver ports or shut them down</a:t>
            </a:r>
          </a:p>
          <a:p>
            <a:pPr lvl="1"/>
            <a:r>
              <a:rPr lang="en-US" dirty="0" smtClean="0"/>
              <a:t>How to communicate to promote action</a:t>
            </a:r>
          </a:p>
          <a:p>
            <a:pPr lvl="1"/>
            <a:r>
              <a:rPr lang="en-US" dirty="0" smtClean="0"/>
              <a:t>What might be the consequences of no action?</a:t>
            </a:r>
          </a:p>
          <a:p>
            <a:pPr lvl="1"/>
            <a:r>
              <a:rPr lang="en-US" dirty="0" smtClean="0"/>
              <a:t>What might a ASN do if there are no action by their customers?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5415241"/>
            <a:ext cx="44196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Q. What is not working?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1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NTP Open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NTP is an active “fall back” or “traffic mix” option with reflection DDOS attacks.</a:t>
            </a:r>
          </a:p>
          <a:p>
            <a:r>
              <a:rPr lang="en-US" dirty="0" smtClean="0"/>
              <a:t>NTP will be a bit more challenging:</a:t>
            </a:r>
          </a:p>
          <a:p>
            <a:pPr lvl="1"/>
            <a:r>
              <a:rPr lang="en-US" dirty="0" smtClean="0"/>
              <a:t>Many notifications to ASNs with open NTP ports would be “huh???”</a:t>
            </a:r>
          </a:p>
          <a:p>
            <a:pPr lvl="1"/>
            <a:r>
              <a:rPr lang="en-US" dirty="0" smtClean="0"/>
              <a:t>Industry has weak NTP Architecture BCPs.</a:t>
            </a:r>
          </a:p>
          <a:p>
            <a:pPr lvl="1"/>
            <a:r>
              <a:rPr lang="en-US" dirty="0" smtClean="0"/>
              <a:t>Mitigation might cause problems in the future (as time sync is lost with little impact until you really need time sync).</a:t>
            </a:r>
          </a:p>
          <a:p>
            <a:pPr lvl="1"/>
            <a:r>
              <a:rPr lang="en-US" dirty="0" smtClean="0"/>
              <a:t>Remediation might require a ASN level “re-think” of their Time Architecture (which would then include PTP) </a:t>
            </a:r>
          </a:p>
          <a:p>
            <a:pPr lvl="1"/>
            <a:r>
              <a:rPr lang="en-US" dirty="0" smtClean="0"/>
              <a:t>Embedded NTP in other network elements would mean NTP issues will be persistent </a:t>
            </a:r>
          </a:p>
          <a:p>
            <a:r>
              <a:rPr lang="en-US" dirty="0" smtClean="0"/>
              <a:t>Clearinghouse Objective – Detailed guide and Training Materials that go beyond “Secure NTP Templates”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UDP Reflectors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protocols like SNMPv2, NetBIOS, SSDP, </a:t>
            </a:r>
            <a:r>
              <a:rPr lang="en-US" dirty="0" err="1"/>
              <a:t>CharGEN</a:t>
            </a:r>
            <a:r>
              <a:rPr lang="en-US" dirty="0"/>
              <a:t>, QOTD, </a:t>
            </a:r>
            <a:r>
              <a:rPr lang="en-US" dirty="0" err="1"/>
              <a:t>BitTorrent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, Quake Network Protocol, Steam Protocol RIPv1. Multicast DNS (</a:t>
            </a:r>
            <a:r>
              <a:rPr lang="en-US" dirty="0" err="1"/>
              <a:t>mDNS</a:t>
            </a:r>
            <a:r>
              <a:rPr lang="en-US" dirty="0"/>
              <a:t>), </a:t>
            </a:r>
            <a:r>
              <a:rPr lang="en-US" dirty="0" err="1"/>
              <a:t>Portmap</a:t>
            </a:r>
            <a:r>
              <a:rPr lang="en-US" dirty="0"/>
              <a:t>/RPC and several other protocols can be used as UDP DDOS reflectors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of these UDP attack vectors are an indicator of “security health.”</a:t>
            </a:r>
          </a:p>
          <a:p>
            <a:r>
              <a:rPr lang="en-US" dirty="0" smtClean="0"/>
              <a:t>Clearinghouse Objectives:</a:t>
            </a:r>
          </a:p>
          <a:p>
            <a:pPr lvl="1"/>
            <a:r>
              <a:rPr lang="en-US" dirty="0" smtClean="0"/>
              <a:t>Review the Risk with several of these UDP Reflection attack vectors.</a:t>
            </a:r>
          </a:p>
          <a:p>
            <a:pPr lvl="1"/>
            <a:r>
              <a:rPr lang="en-US" dirty="0" smtClean="0"/>
              <a:t>Which should be prioritized by the CERT Team.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1342</Words>
  <Application>Microsoft Macintosh PowerPoint</Application>
  <PresentationFormat>Widescreen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Chalkduster</vt:lpstr>
      <vt:lpstr>Helvetica Neue Bold Condensed</vt:lpstr>
      <vt:lpstr>Helvetica Neue Light</vt:lpstr>
      <vt:lpstr>Wingdings</vt:lpstr>
      <vt:lpstr>Yu Gothic</vt:lpstr>
      <vt:lpstr>Yu Gothic Light</vt:lpstr>
      <vt:lpstr>Office Theme</vt:lpstr>
      <vt:lpstr>CyberGreen Clearing House for Global Mitigation of Best Practices</vt:lpstr>
      <vt:lpstr>…. Over 20 years ago in APRICOT 1 (1996)</vt:lpstr>
      <vt:lpstr>Objectives for this Session</vt:lpstr>
      <vt:lpstr>The “ACK” Problem</vt:lpstr>
      <vt:lpstr>CyberGreen Methodology</vt:lpstr>
      <vt:lpstr>What Can Be Measured?</vt:lpstr>
      <vt:lpstr>DNS Open Reflectors</vt:lpstr>
      <vt:lpstr>NTP Open Reflectors</vt:lpstr>
      <vt:lpstr>General UDP Reflectors</vt:lpstr>
      <vt:lpstr>Measuring Spoofing Capabilities</vt:lpstr>
      <vt:lpstr>Malware Remediation Exercises</vt:lpstr>
      <vt:lpstr>Vulnerability Remediation Exercises</vt:lpstr>
      <vt:lpstr>The Security Toolkit Approach</vt:lpstr>
      <vt:lpstr>Example: NSP-SEC Top Ten 2005</vt:lpstr>
      <vt:lpstr>Where will the Toolkit be applied?</vt:lpstr>
      <vt:lpstr>Data Sources and Managing those Data Sources</vt:lpstr>
      <vt:lpstr>Building the Telemetry Capabilities within the CERT Constituents</vt:lpstr>
      <vt:lpstr>CyberGreen Clearing House Deliverables</vt:lpstr>
      <vt:lpstr>The CyberGreen Metrics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Greene</dc:creator>
  <cp:lastModifiedBy>Barry Greene</cp:lastModifiedBy>
  <cp:revision>25</cp:revision>
  <dcterms:created xsi:type="dcterms:W3CDTF">2016-06-14T06:13:38Z</dcterms:created>
  <dcterms:modified xsi:type="dcterms:W3CDTF">2016-06-17T07:53:07Z</dcterms:modified>
</cp:coreProperties>
</file>